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0" r:id="rId11"/>
    <p:sldId id="269" r:id="rId12"/>
    <p:sldId id="287" r:id="rId13"/>
    <p:sldId id="270" r:id="rId14"/>
    <p:sldId id="285" r:id="rId15"/>
    <p:sldId id="286" r:id="rId16"/>
    <p:sldId id="288" r:id="rId17"/>
    <p:sldId id="272" r:id="rId18"/>
    <p:sldId id="280" r:id="rId19"/>
    <p:sldId id="291" r:id="rId20"/>
    <p:sldId id="292" r:id="rId21"/>
    <p:sldId id="284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AAB"/>
    <a:srgbClr val="0037A4"/>
    <a:srgbClr val="0029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59E03-748A-4408-BFC3-93A6C842128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F2F46-604C-4D31-8E7A-49E0559FE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671E4-7604-4FCD-9D56-5CFF818A870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Considered High-Value</a:t>
            </a:r>
            <a:r>
              <a:rPr lang="en-US" baseline="0" dirty="0" smtClean="0"/>
              <a:t>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2F46-604C-4D31-8E7A-49E0559FE8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Microsoft Office Picture Manager to help resize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2F46-604C-4D31-8E7A-49E0559FE8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C2A89-C196-4A5A-B8B1-245FADCFD31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7404"/>
            <a:ext cx="5608320" cy="418176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Ø"/>
        <a:defRPr sz="2400">
          <a:solidFill>
            <a:srgbClr val="013C88"/>
          </a:solidFill>
          <a:latin typeface="Arial" pitchFamily="34" charset="0"/>
          <a:ea typeface="+mn-ea"/>
          <a:cs typeface="Arial" pitchFamily="34" charset="0"/>
        </a:defRPr>
      </a:lvl1pPr>
      <a:lvl2pPr marL="742950" indent="-220663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"/>
        <a:defRPr sz="2400">
          <a:solidFill>
            <a:srgbClr val="013C88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Arial" charset="0"/>
        <a:buChar char="–"/>
        <a:defRPr sz="2400">
          <a:solidFill>
            <a:srgbClr val="013C88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2400">
          <a:solidFill>
            <a:srgbClr val="013C88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ú"/>
        <a:defRPr sz="2400">
          <a:solidFill>
            <a:srgbClr val="013C88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838200" y="2971800"/>
            <a:ext cx="685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Uploading Pictures in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GSAXcess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file:///C:/Documents%20and%20Settings/Charlene%20Eaton/My%20Documents/My%20Pictures/FE44607024028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10600" cy="892552"/>
          </a:xfrm>
        </p:spPr>
        <p:txBody>
          <a:bodyPr/>
          <a:lstStyle/>
          <a:p>
            <a:r>
              <a:rPr lang="en-US" sz="2800" dirty="0" smtClean="0">
                <a:solidFill>
                  <a:srgbClr val="014AAB"/>
                </a:solidFill>
              </a:rPr>
              <a:t>UPLOAD PICTURE BUTTON </a:t>
            </a:r>
            <a:r>
              <a:rPr lang="en-US" sz="1800" dirty="0" smtClean="0">
                <a:solidFill>
                  <a:srgbClr val="014AAB"/>
                </a:solidFill>
              </a:rPr>
              <a:t>(Report Property Menu)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812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10800000">
            <a:off x="6172200" y="3962400"/>
            <a:ext cx="17526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600" y="1066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14AAB"/>
                </a:solidFill>
                <a:latin typeface="Arial Black" pitchFamily="34" charset="0"/>
              </a:rPr>
              <a:t>SELECT PICTURE FILES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9078692">
            <a:off x="1555298" y="3405997"/>
            <a:ext cx="533400" cy="1219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>
            <a:off x="2057400" y="2209800"/>
            <a:ext cx="533400" cy="1143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57200" y="0"/>
            <a:ext cx="10226675" cy="6858000"/>
          </a:xfrm>
          <a:noFill/>
        </p:spPr>
      </p:pic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-152400" y="2895600"/>
            <a:ext cx="3048000" cy="16764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chemeClr val="tx1"/>
                </a:solidFill>
              </a:rPr>
              <a:t>Select </a:t>
            </a:r>
            <a:r>
              <a:rPr lang="en-US" sz="1400" dirty="0">
                <a:solidFill>
                  <a:schemeClr val="tx1"/>
                </a:solidFill>
              </a:rPr>
              <a:t>one to twelve pictures per Item Control Number.</a:t>
            </a:r>
          </a:p>
          <a:p>
            <a:r>
              <a:rPr lang="en-US" sz="1400" dirty="0">
                <a:solidFill>
                  <a:schemeClr val="tx1"/>
                </a:solidFill>
              </a:rPr>
              <a:t>No renaming or resizing required.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19" y="990600"/>
            <a:ext cx="9022081" cy="5638800"/>
          </a:xfrm>
          <a:noFill/>
        </p:spPr>
      </p:pic>
      <p:sp>
        <p:nvSpPr>
          <p:cNvPr id="8" name="Down Arrow 7"/>
          <p:cNvSpPr/>
          <p:nvPr/>
        </p:nvSpPr>
        <p:spPr bwMode="auto">
          <a:xfrm>
            <a:off x="2133600" y="2057400"/>
            <a:ext cx="381000" cy="762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>
            <a:off x="6553200" y="3352800"/>
            <a:ext cx="533400" cy="990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76600" y="1676400"/>
            <a:ext cx="3352800" cy="1676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r>
              <a:rPr lang="en-US" sz="1600" dirty="0" smtClean="0"/>
              <a:t>Click “Check All” then “Assign” to rename and assign all the pictures to the Item Control Number</a:t>
            </a:r>
          </a:p>
          <a:p>
            <a:endParaRPr lang="en-US" sz="1600" dirty="0" smtClean="0"/>
          </a:p>
        </p:txBody>
      </p:sp>
      <p:sp>
        <p:nvSpPr>
          <p:cNvPr id="8" name="Down Arrow 7"/>
          <p:cNvSpPr/>
          <p:nvPr/>
        </p:nvSpPr>
        <p:spPr bwMode="auto">
          <a:xfrm rot="19849966">
            <a:off x="5617773" y="3496175"/>
            <a:ext cx="533400" cy="990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>
            <a:off x="4191000" y="3429000"/>
            <a:ext cx="457200" cy="1143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3429000"/>
            <a:ext cx="2362200" cy="1524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Click “Upload” to complete renaming and assigning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pictures to your Item Control Number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 bwMode="auto">
          <a:xfrm rot="20586793">
            <a:off x="4840287" y="1690849"/>
            <a:ext cx="17526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95400" y="1676400"/>
            <a:ext cx="2362200" cy="1524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After renaming the photos, click here to upload to your report.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305800" cy="2133600"/>
          </a:xfrm>
        </p:spPr>
        <p:txBody>
          <a:bodyPr/>
          <a:lstStyle/>
          <a:p>
            <a:r>
              <a:rPr lang="en-US" dirty="0" smtClean="0"/>
              <a:t>Click on Modify Report</a:t>
            </a:r>
          </a:p>
          <a:p>
            <a:r>
              <a:rPr lang="en-US" dirty="0" smtClean="0"/>
              <a:t>Enter ICN</a:t>
            </a:r>
          </a:p>
          <a:p>
            <a:r>
              <a:rPr lang="en-US" dirty="0" smtClean="0"/>
              <a:t>Click ‘Submit’ button</a:t>
            </a:r>
            <a:br>
              <a:rPr lang="en-US" dirty="0" smtClean="0"/>
            </a:br>
            <a:r>
              <a:rPr lang="en-US" dirty="0" smtClean="0"/>
              <a:t>(If you are still in the process of reporting, the pictures will be visible on the Report Property screen.)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14AAB"/>
                </a:solidFill>
                <a:latin typeface="Arial Black" pitchFamily="34" charset="0"/>
              </a:rPr>
              <a:t>Two Ways to </a:t>
            </a:r>
            <a:r>
              <a:rPr lang="en-US" sz="2800" b="1" dirty="0">
                <a:solidFill>
                  <a:srgbClr val="014AAB"/>
                </a:solidFill>
                <a:latin typeface="Arial Black" pitchFamily="34" charset="0"/>
              </a:rPr>
              <a:t>View </a:t>
            </a:r>
            <a:r>
              <a:rPr lang="en-US" sz="2800" b="1" dirty="0" smtClean="0">
                <a:solidFill>
                  <a:srgbClr val="014AAB"/>
                </a:solidFill>
                <a:latin typeface="Arial Black" pitchFamily="34" charset="0"/>
              </a:rPr>
              <a:t>Pictures</a:t>
            </a:r>
            <a:endParaRPr lang="en-US" sz="2800" b="1" dirty="0">
              <a:solidFill>
                <a:srgbClr val="014AAB"/>
              </a:solidFill>
              <a:latin typeface="Arial Black" pitchFamily="34" charset="0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76200"/>
          </a:xfrm>
          <a:prstGeom prst="rect">
            <a:avLst/>
          </a:prstGeom>
          <a:solidFill>
            <a:srgbClr val="DC20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228600" y="19050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sz="2400" b="0" dirty="0">
                <a:solidFill>
                  <a:srgbClr val="005390"/>
                </a:solidFill>
              </a:rPr>
              <a:t>Go to Search and Select or Select from Category Basic Search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sz="2400" b="0" dirty="0">
                <a:solidFill>
                  <a:srgbClr val="005390"/>
                </a:solidFill>
              </a:rPr>
              <a:t>Enter </a:t>
            </a:r>
            <a:r>
              <a:rPr lang="en-US" sz="2400" b="0" dirty="0" smtClean="0">
                <a:solidFill>
                  <a:srgbClr val="005390"/>
                </a:solidFill>
              </a:rPr>
              <a:t>Item Control Number</a:t>
            </a:r>
            <a:endParaRPr lang="en-US" sz="2400" b="0" dirty="0">
              <a:solidFill>
                <a:srgbClr val="00539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sz="2400" b="0" dirty="0">
                <a:solidFill>
                  <a:srgbClr val="005390"/>
                </a:solidFill>
              </a:rPr>
              <a:t>Click ‘Submit’ button  </a:t>
            </a:r>
            <a:endParaRPr lang="en-US" sz="2400" b="0" dirty="0" smtClean="0">
              <a:solidFill>
                <a:srgbClr val="00539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</a:pPr>
            <a:r>
              <a:rPr lang="en-US" sz="2400" b="0" dirty="0" smtClean="0">
                <a:solidFill>
                  <a:srgbClr val="005390"/>
                </a:solidFill>
              </a:rPr>
              <a:t>OR</a:t>
            </a:r>
            <a:endParaRPr lang="en-US" sz="2400" b="0" dirty="0">
              <a:solidFill>
                <a:srgbClr val="00539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sz="2400" b="0" dirty="0">
              <a:solidFill>
                <a:srgbClr val="00539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sz="2400" b="0" dirty="0">
              <a:solidFill>
                <a:srgbClr val="00539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sz="2400" b="0" dirty="0">
              <a:solidFill>
                <a:srgbClr val="00539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sz="2400" b="0" dirty="0">
              <a:solidFill>
                <a:srgbClr val="00539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sz="2400" b="0" dirty="0">
              <a:solidFill>
                <a:srgbClr val="00539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sz="2400" b="0" dirty="0">
              <a:solidFill>
                <a:srgbClr val="0053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769225" cy="534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3429000" y="4800600"/>
            <a:ext cx="1828800" cy="1219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first picture you select will default as th</a:t>
            </a:r>
            <a:r>
              <a:rPr lang="en-US" sz="1600" dirty="0" smtClean="0"/>
              <a:t>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main picture.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8763000" cy="1295400"/>
          </a:xfrm>
        </p:spPr>
        <p:txBody>
          <a:bodyPr/>
          <a:lstStyle/>
          <a:p>
            <a:r>
              <a:rPr lang="en-US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Desired Pictures - GSA Bulletin FMR B-14 Utilization and Disposal - 12/1/2006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769225" cy="3962400"/>
          </a:xfrm>
        </p:spPr>
        <p:txBody>
          <a:bodyPr/>
          <a:lstStyle/>
          <a:p>
            <a:r>
              <a:rPr lang="en-US" sz="2800" dirty="0" smtClean="0">
                <a:solidFill>
                  <a:srgbClr val="014AAB"/>
                </a:solidFill>
              </a:rPr>
              <a:t>Purpose -  Guide Federal agencies in the use of photographs when reporting excess property and when selling property</a:t>
            </a:r>
          </a:p>
          <a:p>
            <a:r>
              <a:rPr lang="en-US" sz="2800" dirty="0" smtClean="0">
                <a:solidFill>
                  <a:srgbClr val="014AAB"/>
                </a:solidFill>
              </a:rPr>
              <a:t>Result – Plan to provide photographs or digital images of excess property, which meets the criteria specified by this bulletin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381000" y="3276600"/>
            <a:ext cx="8305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endParaRPr lang="en-US" sz="2400" b="0">
              <a:solidFill>
                <a:schemeClr val="tx1"/>
              </a:solidFill>
              <a:latin typeface="GarmdITC B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59313"/>
            <a:ext cx="8686800" cy="6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20666309">
            <a:off x="6757596" y="3333721"/>
            <a:ext cx="10668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Cj00787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667000"/>
            <a:ext cx="1774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52322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14AAB"/>
                </a:solidFill>
              </a:rPr>
              <a:t>DESIRED PICTURE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69225" cy="3810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Property reported for utilization or sale meeting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The following criteria should be accompanied by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informative and good quality photographs.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Property at or above the agency financial accountability threshold; or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Property in the following Federal Supply Groups (FSG)/Classes (FSC) with an original acquisition cost exceeding $</a:t>
            </a:r>
            <a:r>
              <a:rPr lang="en-US" b="1" dirty="0" smtClean="0">
                <a:solidFill>
                  <a:srgbClr val="FF0000"/>
                </a:solidFill>
              </a:rPr>
              <a:t>300.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8229600" cy="52322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14AAB"/>
                </a:solidFill>
              </a:rPr>
              <a:t>DESIRED FSGs and FSCs PICTURES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69225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Group 19 – Ships, Small Craft, Pontoons, and Floating Docks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Group 23 – Ground Effect Vehicles, Motor Vehicles, Trailers, and Cycles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Group 24 – Tractors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Group 34 – Metalworking Machinery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Group 38 – Construction, Mining, Excavating, and Highway Maintenance Equipment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69225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Group 39 – Materials Handling Equipment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Group 42 – Firefighting, rescue, and Safety Equipment; and Environmental Protection Equipment and Materials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Group 54 – Prefabricated Structures and Scaffolding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Class 6115 – Generators and Generator Sets, Electrical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Class 6515 – Medical and Surgical Instruments, Equipment and Supplies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05800" cy="523220"/>
          </a:xfrm>
          <a:noFill/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14AAB"/>
                </a:solidFill>
              </a:rPr>
              <a:t>DESIRED FSGs and FSCs PICTURES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69225" cy="3962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b="1" u="sng" dirty="0" smtClean="0">
                <a:solidFill>
                  <a:srgbClr val="003399"/>
                </a:solidFill>
              </a:rPr>
              <a:t>Type</a:t>
            </a:r>
            <a:r>
              <a:rPr lang="en-US" dirty="0" smtClean="0">
                <a:solidFill>
                  <a:srgbClr val="003399"/>
                </a:solidFill>
              </a:rPr>
              <a:t>:  Only digital or scanned photographs are acceptable.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u="sng" dirty="0" smtClean="0">
                <a:solidFill>
                  <a:srgbClr val="003399"/>
                </a:solidFill>
              </a:rPr>
              <a:t>Format</a:t>
            </a:r>
            <a:r>
              <a:rPr lang="en-US" dirty="0" smtClean="0">
                <a:solidFill>
                  <a:srgbClr val="003399"/>
                </a:solidFill>
              </a:rPr>
              <a:t>: Only the .jpg, Joint Photographic Experts Group (JPEG), file extension is acceptable.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u="sng" dirty="0" smtClean="0">
                <a:solidFill>
                  <a:srgbClr val="003399"/>
                </a:solidFill>
              </a:rPr>
              <a:t>Size</a:t>
            </a:r>
            <a:r>
              <a:rPr lang="en-US" b="1" dirty="0" smtClean="0">
                <a:solidFill>
                  <a:srgbClr val="003399"/>
                </a:solidFill>
              </a:rPr>
              <a:t>:</a:t>
            </a:r>
            <a:r>
              <a:rPr lang="en-US" dirty="0" smtClean="0">
                <a:solidFill>
                  <a:srgbClr val="003399"/>
                </a:solidFill>
              </a:rPr>
              <a:t>  Submit any size photograph; the large (full view) picture is displayed in </a:t>
            </a:r>
            <a:r>
              <a:rPr lang="en-US" dirty="0" err="1" smtClean="0">
                <a:solidFill>
                  <a:srgbClr val="003399"/>
                </a:solidFill>
              </a:rPr>
              <a:t>GSAXcess</a:t>
            </a:r>
            <a:r>
              <a:rPr lang="en-US" dirty="0" smtClean="0">
                <a:solidFill>
                  <a:srgbClr val="003399"/>
                </a:solidFill>
              </a:rPr>
              <a:t>® in a rectangular format at 600 X 400 pixels. Reporting activities should submit rectangular pictures.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</p:txBody>
      </p:sp>
      <p:sp>
        <p:nvSpPr>
          <p:cNvPr id="921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305800" cy="523220"/>
          </a:xfrm>
          <a:noFill/>
        </p:spPr>
        <p:txBody>
          <a:bodyPr/>
          <a:lstStyle/>
          <a:p>
            <a:pPr algn="ctr"/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14AAB"/>
                </a:solidFill>
              </a:rPr>
              <a:t>TAKING THE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5600"/>
            <a:ext cx="7769225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u="sng" dirty="0" smtClean="0">
                <a:solidFill>
                  <a:srgbClr val="003399"/>
                </a:solidFill>
              </a:rPr>
              <a:t>Additional photos</a:t>
            </a:r>
            <a:r>
              <a:rPr lang="en-US" b="1" dirty="0" smtClean="0">
                <a:solidFill>
                  <a:srgbClr val="003399"/>
                </a:solidFill>
              </a:rPr>
              <a:t>:</a:t>
            </a:r>
            <a:r>
              <a:rPr lang="en-US" dirty="0" smtClean="0">
                <a:solidFill>
                  <a:srgbClr val="003399"/>
                </a:solidFill>
              </a:rPr>
              <a:t> Up to 11 thumbnails showing different views of the item will be displayed on the same screen in a square format at 70 X 70 pixels.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3399"/>
              </a:solidFill>
            </a:endParaRPr>
          </a:p>
          <a:p>
            <a:r>
              <a:rPr lang="en-US" b="1" u="sng" dirty="0" smtClean="0">
                <a:solidFill>
                  <a:srgbClr val="003399"/>
                </a:solidFill>
              </a:rPr>
              <a:t>Quantity</a:t>
            </a:r>
            <a:r>
              <a:rPr lang="en-US" b="1" dirty="0" smtClean="0">
                <a:solidFill>
                  <a:srgbClr val="003399"/>
                </a:solidFill>
              </a:rPr>
              <a:t>:</a:t>
            </a:r>
            <a:r>
              <a:rPr lang="en-US" dirty="0" smtClean="0">
                <a:solidFill>
                  <a:srgbClr val="003399"/>
                </a:solidFill>
              </a:rPr>
              <a:t>  No more than 12 photographs can be submitted per Item Control Number (ICN).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endParaRPr lang="en-US" b="1" dirty="0" smtClean="0">
              <a:solidFill>
                <a:srgbClr val="003399"/>
              </a:solidFill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382000" cy="523220"/>
          </a:xfrm>
          <a:noFill/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14AAB"/>
                </a:solidFill>
              </a:rPr>
              <a:t> TAKING THE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69225" cy="2590800"/>
          </a:xfrm>
          <a:noFill/>
        </p:spPr>
        <p:txBody>
          <a:bodyPr anchor="ctr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>
              <a:solidFill>
                <a:srgbClr val="014AAB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14AAB"/>
                </a:solidFill>
              </a:rPr>
              <a:t>UPLOADING</a:t>
            </a:r>
            <a:r>
              <a:rPr lang="en-US" sz="2800" b="1" dirty="0" smtClean="0">
                <a:solidFill>
                  <a:srgbClr val="014AAB"/>
                </a:solidFill>
              </a:rPr>
              <a:t> </a:t>
            </a:r>
            <a:r>
              <a:rPr lang="en-US" sz="3600" b="1" dirty="0" smtClean="0">
                <a:solidFill>
                  <a:srgbClr val="014AAB"/>
                </a:solidFill>
              </a:rPr>
              <a:t>PICTURES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3600" b="1" dirty="0" smtClean="0">
              <a:solidFill>
                <a:srgbClr val="014AAB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3600" b="1" dirty="0" smtClean="0">
              <a:solidFill>
                <a:srgbClr val="014AAB"/>
              </a:solidFill>
            </a:endParaRPr>
          </a:p>
        </p:txBody>
      </p:sp>
      <p:pic>
        <p:nvPicPr>
          <p:cNvPr id="11267" name="Picture 4" descr="MCj04242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267200"/>
            <a:ext cx="17240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90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14AAB"/>
                </a:solidFill>
                <a:latin typeface="Arial Black" pitchFamily="34" charset="0"/>
              </a:rPr>
              <a:t>UPLOAD PICTURE BUTTON </a:t>
            </a:r>
            <a:r>
              <a:rPr lang="en-US" sz="1800" b="1" dirty="0" smtClean="0">
                <a:solidFill>
                  <a:srgbClr val="014AAB"/>
                </a:solidFill>
                <a:latin typeface="Arial Black" pitchFamily="34" charset="0"/>
              </a:rPr>
              <a:t>(Main Menu)</a:t>
            </a:r>
            <a:endParaRPr lang="en-US" sz="18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Down Arrow 18"/>
          <p:cNvSpPr/>
          <p:nvPr/>
        </p:nvSpPr>
        <p:spPr bwMode="auto">
          <a:xfrm rot="9920911">
            <a:off x="2115844" y="3487511"/>
            <a:ext cx="609600" cy="1143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239</TotalTime>
  <Words>466</Words>
  <Application>Microsoft Office PowerPoint</Application>
  <PresentationFormat>On-screen Show (4:3)</PresentationFormat>
  <Paragraphs>77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Slide 1</vt:lpstr>
      <vt:lpstr>Desired Pictures - GSA Bulletin FMR B-14 Utilization and Disposal - 12/1/2006  </vt:lpstr>
      <vt:lpstr>DESIRED PICTURE CRITERIA</vt:lpstr>
      <vt:lpstr>DESIRED FSGs and FSCs PICTURES</vt:lpstr>
      <vt:lpstr>DESIRED FSGs and FSCs PICTURES</vt:lpstr>
      <vt:lpstr> TAKING THE PICTURE</vt:lpstr>
      <vt:lpstr> TAKING THE PICTURE</vt:lpstr>
      <vt:lpstr>Slide 8</vt:lpstr>
      <vt:lpstr>Slide 9</vt:lpstr>
      <vt:lpstr>UPLOAD PICTURE BUTTON (Report Property Menu)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JessicaMDreier</dc:creator>
  <cp:lastModifiedBy>SharonRGorospe</cp:lastModifiedBy>
  <cp:revision>30</cp:revision>
  <dcterms:created xsi:type="dcterms:W3CDTF">2014-07-02T17:56:47Z</dcterms:created>
  <dcterms:modified xsi:type="dcterms:W3CDTF">2015-05-12T21:20:17Z</dcterms:modified>
</cp:coreProperties>
</file>