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522" r:id="rId2"/>
    <p:sldId id="525" r:id="rId3"/>
    <p:sldId id="556" r:id="rId4"/>
    <p:sldId id="446" r:id="rId5"/>
    <p:sldId id="506" r:id="rId6"/>
    <p:sldId id="557" r:id="rId7"/>
    <p:sldId id="559" r:id="rId8"/>
    <p:sldId id="560" r:id="rId9"/>
    <p:sldId id="569" r:id="rId10"/>
    <p:sldId id="561" r:id="rId11"/>
    <p:sldId id="562" r:id="rId12"/>
    <p:sldId id="563" r:id="rId13"/>
    <p:sldId id="564" r:id="rId14"/>
    <p:sldId id="570" r:id="rId15"/>
    <p:sldId id="571" r:id="rId16"/>
    <p:sldId id="566" r:id="rId17"/>
    <p:sldId id="567" r:id="rId18"/>
    <p:sldId id="568" r:id="rId19"/>
    <p:sldId id="573" r:id="rId20"/>
  </p:sldIdLst>
  <p:sldSz cx="9144000" cy="6858000" type="screen4x3"/>
  <p:notesSz cx="6858000" cy="9144000"/>
  <p:defaultTextStyle>
    <a:defPPr>
      <a:defRPr lang="en-US"/>
    </a:defPPr>
    <a:lvl1pPr algn="ctr" rtl="0" eaLnBrk="0" fontAlgn="base" hangingPunct="0">
      <a:spcBef>
        <a:spcPct val="0"/>
      </a:spcBef>
      <a:spcAft>
        <a:spcPct val="0"/>
      </a:spcAft>
      <a:defRPr b="1" kern="1200">
        <a:solidFill>
          <a:schemeClr val="tx1"/>
        </a:solidFill>
        <a:latin typeface="Franklin Gothic Demi" pitchFamily="34" charset="0"/>
        <a:ea typeface="+mn-ea"/>
        <a:cs typeface="+mn-cs"/>
      </a:defRPr>
    </a:lvl1pPr>
    <a:lvl2pPr marL="457200" algn="ctr" rtl="0" eaLnBrk="0" fontAlgn="base" hangingPunct="0">
      <a:spcBef>
        <a:spcPct val="0"/>
      </a:spcBef>
      <a:spcAft>
        <a:spcPct val="0"/>
      </a:spcAft>
      <a:defRPr b="1" kern="1200">
        <a:solidFill>
          <a:schemeClr val="tx1"/>
        </a:solidFill>
        <a:latin typeface="Franklin Gothic Demi" pitchFamily="34" charset="0"/>
        <a:ea typeface="+mn-ea"/>
        <a:cs typeface="+mn-cs"/>
      </a:defRPr>
    </a:lvl2pPr>
    <a:lvl3pPr marL="914400" algn="ctr" rtl="0" eaLnBrk="0" fontAlgn="base" hangingPunct="0">
      <a:spcBef>
        <a:spcPct val="0"/>
      </a:spcBef>
      <a:spcAft>
        <a:spcPct val="0"/>
      </a:spcAft>
      <a:defRPr b="1" kern="1200">
        <a:solidFill>
          <a:schemeClr val="tx1"/>
        </a:solidFill>
        <a:latin typeface="Franklin Gothic Demi" pitchFamily="34" charset="0"/>
        <a:ea typeface="+mn-ea"/>
        <a:cs typeface="+mn-cs"/>
      </a:defRPr>
    </a:lvl3pPr>
    <a:lvl4pPr marL="1371600" algn="ctr" rtl="0" eaLnBrk="0" fontAlgn="base" hangingPunct="0">
      <a:spcBef>
        <a:spcPct val="0"/>
      </a:spcBef>
      <a:spcAft>
        <a:spcPct val="0"/>
      </a:spcAft>
      <a:defRPr b="1" kern="1200">
        <a:solidFill>
          <a:schemeClr val="tx1"/>
        </a:solidFill>
        <a:latin typeface="Franklin Gothic Demi" pitchFamily="34" charset="0"/>
        <a:ea typeface="+mn-ea"/>
        <a:cs typeface="+mn-cs"/>
      </a:defRPr>
    </a:lvl4pPr>
    <a:lvl5pPr marL="1828800" algn="ctr" rtl="0" eaLnBrk="0" fontAlgn="base" hangingPunct="0">
      <a:spcBef>
        <a:spcPct val="0"/>
      </a:spcBef>
      <a:spcAft>
        <a:spcPct val="0"/>
      </a:spcAft>
      <a:defRPr b="1" kern="1200">
        <a:solidFill>
          <a:schemeClr val="tx1"/>
        </a:solidFill>
        <a:latin typeface="Franklin Gothic Demi" pitchFamily="34" charset="0"/>
        <a:ea typeface="+mn-ea"/>
        <a:cs typeface="+mn-cs"/>
      </a:defRPr>
    </a:lvl5pPr>
    <a:lvl6pPr marL="2286000" algn="l" defTabSz="914400" rtl="0" eaLnBrk="1" latinLnBrk="0" hangingPunct="1">
      <a:defRPr b="1" kern="1200">
        <a:solidFill>
          <a:schemeClr val="tx1"/>
        </a:solidFill>
        <a:latin typeface="Franklin Gothic Demi" pitchFamily="34" charset="0"/>
        <a:ea typeface="+mn-ea"/>
        <a:cs typeface="+mn-cs"/>
      </a:defRPr>
    </a:lvl6pPr>
    <a:lvl7pPr marL="2743200" algn="l" defTabSz="914400" rtl="0" eaLnBrk="1" latinLnBrk="0" hangingPunct="1">
      <a:defRPr b="1" kern="1200">
        <a:solidFill>
          <a:schemeClr val="tx1"/>
        </a:solidFill>
        <a:latin typeface="Franklin Gothic Demi" pitchFamily="34" charset="0"/>
        <a:ea typeface="+mn-ea"/>
        <a:cs typeface="+mn-cs"/>
      </a:defRPr>
    </a:lvl7pPr>
    <a:lvl8pPr marL="3200400" algn="l" defTabSz="914400" rtl="0" eaLnBrk="1" latinLnBrk="0" hangingPunct="1">
      <a:defRPr b="1" kern="1200">
        <a:solidFill>
          <a:schemeClr val="tx1"/>
        </a:solidFill>
        <a:latin typeface="Franklin Gothic Demi" pitchFamily="34" charset="0"/>
        <a:ea typeface="+mn-ea"/>
        <a:cs typeface="+mn-cs"/>
      </a:defRPr>
    </a:lvl8pPr>
    <a:lvl9pPr marL="3657600" algn="l" defTabSz="914400" rtl="0" eaLnBrk="1" latinLnBrk="0" hangingPunct="1">
      <a:defRPr b="1" kern="1200">
        <a:solidFill>
          <a:schemeClr val="tx1"/>
        </a:solidFill>
        <a:latin typeface="Franklin Gothic Dem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6699FF"/>
    <a:srgbClr val="E8BC00"/>
    <a:srgbClr val="FFCC00"/>
    <a:srgbClr val="003FBE"/>
    <a:srgbClr val="00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0" autoAdjust="0"/>
    <p:restoredTop sz="85231" autoAdjust="0"/>
  </p:normalViewPr>
  <p:slideViewPr>
    <p:cSldViewPr>
      <p:cViewPr>
        <p:scale>
          <a:sx n="66" d="100"/>
          <a:sy n="66" d="100"/>
        </p:scale>
        <p:origin x="-10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16"/>
    </p:cViewPr>
  </p:sorterViewPr>
  <p:notesViewPr>
    <p:cSldViewPr>
      <p:cViewPr>
        <p:scale>
          <a:sx n="100" d="100"/>
          <a:sy n="100" d="100"/>
        </p:scale>
        <p:origin x="-864" y="1080"/>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lvl1pPr algn="l" defTabSz="906463" eaLnBrk="1" hangingPunct="1">
              <a:defRPr sz="1200" b="0">
                <a:latin typeface="Times New Roman" pitchFamily="18" charset="0"/>
              </a:defRPr>
            </a:lvl1pPr>
          </a:lstStyle>
          <a:p>
            <a:pPr>
              <a:defRPr/>
            </a:pPr>
            <a:endParaRPr lang="en-US"/>
          </a:p>
        </p:txBody>
      </p:sp>
      <p:sp>
        <p:nvSpPr>
          <p:cNvPr id="57347" name="Rectangle 3"/>
          <p:cNvSpPr>
            <a:spLocks noGrp="1" noChangeArrowheads="1"/>
          </p:cNvSpPr>
          <p:nvPr>
            <p:ph type="dt" sz="quarter" idx="1"/>
          </p:nvPr>
        </p:nvSpPr>
        <p:spPr bwMode="auto">
          <a:xfrm>
            <a:off x="3887788" y="0"/>
            <a:ext cx="2970212" cy="4572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lvl1pPr algn="r" defTabSz="906463" eaLnBrk="1" hangingPunct="1">
              <a:defRPr sz="1200" b="0">
                <a:latin typeface="Times New Roman" pitchFamily="18" charset="0"/>
              </a:defRPr>
            </a:lvl1pPr>
          </a:lstStyle>
          <a:p>
            <a:pPr>
              <a:defRPr/>
            </a:pPr>
            <a:endParaRPr lang="en-US"/>
          </a:p>
        </p:txBody>
      </p:sp>
      <p:sp>
        <p:nvSpPr>
          <p:cNvPr id="573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717" tIns="45359" rIns="90717" bIns="45359" numCol="1" anchor="b" anchorCtr="0" compatLnSpc="1">
            <a:prstTxWarp prst="textNoShape">
              <a:avLst/>
            </a:prstTxWarp>
          </a:bodyPr>
          <a:lstStyle>
            <a:lvl1pPr algn="l" defTabSz="906463" eaLnBrk="1" hangingPunct="1">
              <a:defRPr sz="1200" b="0">
                <a:latin typeface="Times New Roman" pitchFamily="18" charset="0"/>
              </a:defRPr>
            </a:lvl1pPr>
          </a:lstStyle>
          <a:p>
            <a:pPr>
              <a:defRPr/>
            </a:pPr>
            <a:endParaRPr lang="en-US"/>
          </a:p>
        </p:txBody>
      </p:sp>
      <p:sp>
        <p:nvSpPr>
          <p:cNvPr id="57349" name="Rectangle 5"/>
          <p:cNvSpPr>
            <a:spLocks noGrp="1" noChangeArrowheads="1"/>
          </p:cNvSpPr>
          <p:nvPr>
            <p:ph type="sldNum" sz="quarter" idx="3"/>
          </p:nvPr>
        </p:nvSpPr>
        <p:spPr bwMode="auto">
          <a:xfrm>
            <a:off x="3887788" y="8686800"/>
            <a:ext cx="2970212" cy="457200"/>
          </a:xfrm>
          <a:prstGeom prst="rect">
            <a:avLst/>
          </a:prstGeom>
          <a:noFill/>
          <a:ln w="9525">
            <a:noFill/>
            <a:miter lim="800000"/>
            <a:headEnd/>
            <a:tailEnd/>
          </a:ln>
          <a:effectLst/>
        </p:spPr>
        <p:txBody>
          <a:bodyPr vert="horz" wrap="square" lIns="90717" tIns="45359" rIns="90717" bIns="45359" numCol="1" anchor="b" anchorCtr="0" compatLnSpc="1">
            <a:prstTxWarp prst="textNoShape">
              <a:avLst/>
            </a:prstTxWarp>
          </a:bodyPr>
          <a:lstStyle>
            <a:lvl1pPr algn="r" defTabSz="906463" eaLnBrk="1" hangingPunct="1">
              <a:defRPr sz="1200" b="0">
                <a:latin typeface="Times New Roman" pitchFamily="18" charset="0"/>
              </a:defRPr>
            </a:lvl1pPr>
          </a:lstStyle>
          <a:p>
            <a:pPr>
              <a:defRPr/>
            </a:pPr>
            <a:fld id="{827128B7-8A22-427F-8C22-C2E3E4D46ED6}" type="slidenum">
              <a:rPr lang="en-US"/>
              <a:pPr>
                <a:defRPr/>
              </a:pPr>
              <a:t>‹#›</a:t>
            </a:fld>
            <a:endParaRPr lang="en-US" dirty="0"/>
          </a:p>
        </p:txBody>
      </p:sp>
    </p:spTree>
    <p:extLst>
      <p:ext uri="{BB962C8B-B14F-4D97-AF65-F5344CB8AC3E}">
        <p14:creationId xmlns:p14="http://schemas.microsoft.com/office/powerpoint/2010/main" val="3350090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lvl1pPr algn="l" defTabSz="906463" eaLnBrk="1" hangingPunct="1">
              <a:defRPr sz="1200" b="0">
                <a:latin typeface="Times New Roman" pitchFamily="18" charset="0"/>
              </a:defRPr>
            </a:lvl1pPr>
          </a:lstStyle>
          <a:p>
            <a:pPr>
              <a:defRPr/>
            </a:pPr>
            <a:endParaRPr lang="en-US"/>
          </a:p>
        </p:txBody>
      </p:sp>
      <p:sp>
        <p:nvSpPr>
          <p:cNvPr id="10243" name="Rectangle 3"/>
          <p:cNvSpPr>
            <a:spLocks noGrp="1" noChangeArrowheads="1"/>
          </p:cNvSpPr>
          <p:nvPr>
            <p:ph type="dt" idx="1"/>
          </p:nvPr>
        </p:nvSpPr>
        <p:spPr bwMode="auto">
          <a:xfrm>
            <a:off x="3887788" y="0"/>
            <a:ext cx="2970212" cy="4572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lvl1pPr algn="r" defTabSz="906463" eaLnBrk="1" hangingPunct="1">
              <a:defRPr sz="1200" b="0">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717" tIns="45359" rIns="90717" bIns="45359" numCol="1" anchor="b" anchorCtr="0" compatLnSpc="1">
            <a:prstTxWarp prst="textNoShape">
              <a:avLst/>
            </a:prstTxWarp>
          </a:bodyPr>
          <a:lstStyle>
            <a:lvl1pPr algn="l" defTabSz="906463" eaLnBrk="1" hangingPunct="1">
              <a:defRPr sz="1200" b="0">
                <a:latin typeface="Times New Roman" pitchFamily="18" charset="0"/>
              </a:defRPr>
            </a:lvl1pPr>
          </a:lstStyle>
          <a:p>
            <a:pPr>
              <a:defRPr/>
            </a:pPr>
            <a:endParaRPr lang="en-US"/>
          </a:p>
        </p:txBody>
      </p:sp>
      <p:sp>
        <p:nvSpPr>
          <p:cNvPr id="10247" name="Rectangle 7"/>
          <p:cNvSpPr>
            <a:spLocks noGrp="1" noChangeArrowheads="1"/>
          </p:cNvSpPr>
          <p:nvPr>
            <p:ph type="sldNum" sz="quarter" idx="5"/>
          </p:nvPr>
        </p:nvSpPr>
        <p:spPr bwMode="auto">
          <a:xfrm>
            <a:off x="3887788" y="8686800"/>
            <a:ext cx="2970212" cy="457200"/>
          </a:xfrm>
          <a:prstGeom prst="rect">
            <a:avLst/>
          </a:prstGeom>
          <a:noFill/>
          <a:ln w="9525">
            <a:noFill/>
            <a:miter lim="800000"/>
            <a:headEnd/>
            <a:tailEnd/>
          </a:ln>
          <a:effectLst/>
        </p:spPr>
        <p:txBody>
          <a:bodyPr vert="horz" wrap="square" lIns="90717" tIns="45359" rIns="90717" bIns="45359" numCol="1" anchor="b" anchorCtr="0" compatLnSpc="1">
            <a:prstTxWarp prst="textNoShape">
              <a:avLst/>
            </a:prstTxWarp>
          </a:bodyPr>
          <a:lstStyle>
            <a:lvl1pPr algn="r" defTabSz="906463" eaLnBrk="1" hangingPunct="1">
              <a:defRPr sz="1200" b="0">
                <a:latin typeface="Times New Roman" pitchFamily="18" charset="0"/>
              </a:defRPr>
            </a:lvl1pPr>
          </a:lstStyle>
          <a:p>
            <a:pPr>
              <a:defRPr/>
            </a:pPr>
            <a:fld id="{ED8280F2-5A63-46B9-8469-B9A2F7F48C1F}" type="slidenum">
              <a:rPr lang="en-US"/>
              <a:pPr>
                <a:defRPr/>
              </a:pPr>
              <a:t>‹#›</a:t>
            </a:fld>
            <a:endParaRPr lang="en-US" dirty="0"/>
          </a:p>
        </p:txBody>
      </p:sp>
    </p:spTree>
    <p:extLst>
      <p:ext uri="{BB962C8B-B14F-4D97-AF65-F5344CB8AC3E}">
        <p14:creationId xmlns:p14="http://schemas.microsoft.com/office/powerpoint/2010/main" val="3264690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Welcome</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C6C9FB2A-2085-4964-9D84-ABF4AEE10B00}" type="slidenum">
              <a:rPr lang="en-US" altLang="en-US" b="0" smtClean="0">
                <a:latin typeface="Times New Roman" pitchFamily="18" charset="0"/>
              </a:rPr>
              <a:pPr/>
              <a:t>1</a:t>
            </a:fld>
            <a:endParaRPr lang="en-US" altLang="en-US" b="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53CD4FE4-EAFF-4AF9-84C5-D3CDD9A57DC7}" type="slidenum">
              <a:rPr lang="en-US" altLang="en-US" b="0" smtClean="0">
                <a:latin typeface="Times New Roman" pitchFamily="18" charset="0"/>
              </a:rPr>
              <a:pPr/>
              <a:t>10</a:t>
            </a:fld>
            <a:endParaRPr lang="en-US" altLang="en-US" b="0"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By clicking on the Sales Information hypertext, the current data for Sales will display for this item.  Click on the blue Sale Information.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BB8C21A7-7F56-41E9-8BB8-3A04B0DF70F8}" type="slidenum">
              <a:rPr lang="en-US" altLang="en-US" b="0" smtClean="0">
                <a:latin typeface="Times New Roman" pitchFamily="18" charset="0"/>
              </a:rPr>
              <a:pPr/>
              <a:t>11</a:t>
            </a:fld>
            <a:endParaRPr lang="en-US" altLang="en-US" b="0" smtClean="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By clicking on the Sales Information hypertext, the current data for Sales will display for this item.  This is where you can find the Sales Contracting Officer information.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C6F5D254-E5BD-40F4-8CDA-FF093A26C528}" type="slidenum">
              <a:rPr lang="en-US" altLang="en-US" b="0" smtClean="0">
                <a:latin typeface="Times New Roman" pitchFamily="18" charset="0"/>
              </a:rPr>
              <a:pPr/>
              <a:t>12</a:t>
            </a:fld>
            <a:endParaRPr lang="en-US" altLang="en-US" b="0"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You can find your property and save it in an excel report for historical purposes.  Selecting Download Property Reports will allow you to pull the data in the same manner you did in Property Inquiry but to download to your computer in an Excel format.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DD402E73-31D7-41D8-90AF-61F139EA8B68}" type="slidenum">
              <a:rPr lang="en-US" altLang="en-US" b="0" smtClean="0">
                <a:latin typeface="Times New Roman" pitchFamily="18" charset="0"/>
              </a:rPr>
              <a:pPr/>
              <a:t>13</a:t>
            </a:fld>
            <a:endParaRPr lang="en-US" altLang="en-US" b="0"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the screen where you can download your property reports.  You can obtain 30 days, 60 days, 90 days, 120 days or one year from the date you request of items that have completed screening.  You can also request a file of all your items currently screening in the system.  Click Download to save as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0C64DB19-9DEF-45D0-827A-DF97C3670B5E}" type="slidenum">
              <a:rPr lang="en-US" altLang="en-US" b="0" smtClean="0">
                <a:latin typeface="Times New Roman" pitchFamily="18" charset="0"/>
              </a:rPr>
              <a:pPr/>
              <a:t>14</a:t>
            </a:fld>
            <a:endParaRPr lang="en-US" altLang="en-US" b="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the screen where you can download your property reports.  You can obtain 30 days, 60 days, 90 days, 120 days or one year from the date you request of items that have completed screening.  You can also request a file of all your items currently screening in the system.  Click Download to save.  When opening it will give you an error message, click yes and you will see displayed an excel listing of all your items.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8107AED4-D886-41FC-BD28-3E34F795463B}" type="slidenum">
              <a:rPr lang="en-US" altLang="en-US" b="0" smtClean="0">
                <a:latin typeface="Times New Roman" pitchFamily="18" charset="0"/>
              </a:rPr>
              <a:pPr/>
              <a:t>15</a:t>
            </a:fld>
            <a:endParaRPr lang="en-US" altLang="en-US" b="0"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excel file.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E89E0410-7C81-4D71-B553-54E449BA243A}" type="slidenum">
              <a:rPr lang="en-US" altLang="en-US" b="0" smtClean="0">
                <a:latin typeface="Times New Roman" pitchFamily="18" charset="0"/>
              </a:rPr>
              <a:pPr/>
              <a:t>16</a:t>
            </a:fld>
            <a:endParaRPr lang="en-US" altLang="en-US" b="0"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You can find your property by going to Download Transfer Orders.  This is a very powerful tool, as all items reported that have requests on them are displayed for you and all items you have requested are in this function.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71C93FA9-3F1C-4122-ACDA-9C21EDAE736B}" type="slidenum">
              <a:rPr lang="en-US" altLang="en-US" b="0" smtClean="0">
                <a:latin typeface="Times New Roman" pitchFamily="18" charset="0"/>
              </a:rPr>
              <a:pPr/>
              <a:t>17</a:t>
            </a:fld>
            <a:endParaRPr lang="en-US" altLang="en-US" b="0"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Enter your reporting Agency Bureau and the select Search.  All records that have requests on them that you have reported will display and their status.  From this screen you can print the Transfer Order or download them to your computer by clicking on the pdf or word icons.  This same functionality is available for internal screening customers under the Internal Screening (AAMS/EADS/IADS) menu.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61443963-1EE9-4C2D-99A0-D35BB8EF210F}" type="slidenum">
              <a:rPr lang="en-US" altLang="en-US" b="0" smtClean="0">
                <a:latin typeface="Times New Roman" pitchFamily="18" charset="0"/>
              </a:rPr>
              <a:pPr/>
              <a:t>18</a:t>
            </a:fld>
            <a:endParaRPr lang="en-US" altLang="en-US" b="0"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Enter your requesting Agency Bureau and select Search.  All records that have requests on them that you have reported will display and their status.  From this screen you can print the Transfer Order or download them to your computer by clicking on the pdf or word icons.  This same functionality is available for internal screening customers under the Internal Screening (AAMS/EADS/IADS) menu.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1000" b="1">
                <a:solidFill>
                  <a:schemeClr val="bg1"/>
                </a:solidFill>
                <a:latin typeface="Arial" charset="0"/>
              </a:defRPr>
            </a:lvl1pPr>
            <a:lvl2pPr marL="742950" indent="-285750" defTabSz="906463">
              <a:defRPr sz="1000" b="1">
                <a:solidFill>
                  <a:schemeClr val="bg1"/>
                </a:solidFill>
                <a:latin typeface="Arial" charset="0"/>
              </a:defRPr>
            </a:lvl2pPr>
            <a:lvl3pPr marL="1143000" indent="-228600" defTabSz="906463">
              <a:defRPr sz="1000" b="1">
                <a:solidFill>
                  <a:schemeClr val="bg1"/>
                </a:solidFill>
                <a:latin typeface="Arial" charset="0"/>
              </a:defRPr>
            </a:lvl3pPr>
            <a:lvl4pPr marL="1600200" indent="-228600" defTabSz="906463">
              <a:defRPr sz="1000" b="1">
                <a:solidFill>
                  <a:schemeClr val="bg1"/>
                </a:solidFill>
                <a:latin typeface="Arial" charset="0"/>
              </a:defRPr>
            </a:lvl4pPr>
            <a:lvl5pPr marL="2057400" indent="-228600" defTabSz="906463">
              <a:defRPr sz="1000" b="1">
                <a:solidFill>
                  <a:schemeClr val="bg1"/>
                </a:solidFill>
                <a:latin typeface="Arial" charset="0"/>
              </a:defRPr>
            </a:lvl5pPr>
            <a:lvl6pPr marL="2514600" indent="-228600" algn="ctr" defTabSz="906463" eaLnBrk="0" fontAlgn="base" hangingPunct="0">
              <a:lnSpc>
                <a:spcPct val="80000"/>
              </a:lnSpc>
              <a:spcBef>
                <a:spcPct val="50000"/>
              </a:spcBef>
              <a:spcAft>
                <a:spcPct val="0"/>
              </a:spcAft>
              <a:defRPr sz="1000" b="1">
                <a:solidFill>
                  <a:schemeClr val="bg1"/>
                </a:solidFill>
                <a:latin typeface="Arial" charset="0"/>
              </a:defRPr>
            </a:lvl6pPr>
            <a:lvl7pPr marL="2971800" indent="-228600" algn="ctr" defTabSz="906463" eaLnBrk="0" fontAlgn="base" hangingPunct="0">
              <a:lnSpc>
                <a:spcPct val="80000"/>
              </a:lnSpc>
              <a:spcBef>
                <a:spcPct val="50000"/>
              </a:spcBef>
              <a:spcAft>
                <a:spcPct val="0"/>
              </a:spcAft>
              <a:defRPr sz="1000" b="1">
                <a:solidFill>
                  <a:schemeClr val="bg1"/>
                </a:solidFill>
                <a:latin typeface="Arial" charset="0"/>
              </a:defRPr>
            </a:lvl7pPr>
            <a:lvl8pPr marL="3429000" indent="-228600" algn="ctr" defTabSz="906463" eaLnBrk="0" fontAlgn="base" hangingPunct="0">
              <a:lnSpc>
                <a:spcPct val="80000"/>
              </a:lnSpc>
              <a:spcBef>
                <a:spcPct val="50000"/>
              </a:spcBef>
              <a:spcAft>
                <a:spcPct val="0"/>
              </a:spcAft>
              <a:defRPr sz="1000" b="1">
                <a:solidFill>
                  <a:schemeClr val="bg1"/>
                </a:solidFill>
                <a:latin typeface="Arial" charset="0"/>
              </a:defRPr>
            </a:lvl8pPr>
            <a:lvl9pPr marL="3886200" indent="-228600" algn="ctr" defTabSz="906463" eaLnBrk="0" fontAlgn="base" hangingPunct="0">
              <a:lnSpc>
                <a:spcPct val="80000"/>
              </a:lnSpc>
              <a:spcBef>
                <a:spcPct val="50000"/>
              </a:spcBef>
              <a:spcAft>
                <a:spcPct val="0"/>
              </a:spcAft>
              <a:defRPr sz="1000" b="1">
                <a:solidFill>
                  <a:schemeClr val="bg1"/>
                </a:solidFill>
                <a:latin typeface="Arial" charset="0"/>
              </a:defRPr>
            </a:lvl9pPr>
          </a:lstStyle>
          <a:p>
            <a:fld id="{87C56B43-839B-4672-9422-02376FCEF9AA}" type="slidenum">
              <a:rPr lang="en-US" altLang="en-US" sz="1200" b="0" smtClean="0">
                <a:solidFill>
                  <a:schemeClr val="tx1"/>
                </a:solidFill>
                <a:latin typeface="Times New Roman" pitchFamily="18" charset="0"/>
              </a:rPr>
              <a:pPr/>
              <a:t>19</a:t>
            </a:fld>
            <a:endParaRPr lang="en-US" altLang="en-US" sz="1200" b="0" smtClean="0">
              <a:solidFill>
                <a:schemeClr val="tx1"/>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Rule of thumb is 21 days of GSAXcess screening.  14 days for furniture, FSG 71, 14 days for FSG 70 that has undergone the 7 days of Computers for Learning screening.  Internal screening timing is set by the Agency.  The same functions are available for internal screening customers as well.</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121C20DA-4FAB-4DDA-9015-91E9378C2CE1}" type="slidenum">
              <a:rPr lang="en-US" altLang="en-US" b="0" smtClean="0">
                <a:latin typeface="Times New Roman" pitchFamily="18" charset="0"/>
              </a:rPr>
              <a:pPr/>
              <a:t>2</a:t>
            </a:fld>
            <a:endParaRPr lang="en-US" altLang="en-US" b="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Property Inquiry function displays current and historical records relating to an item.  The Download Transfer Orders function displays all requests for property by you and also requests by agencies of your property, allocations, transfers and denials of an item.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1A80E9F3-0413-4D54-A935-1ED69F2B4333}" type="slidenum">
              <a:rPr lang="en-US" altLang="en-US" b="0" smtClean="0">
                <a:latin typeface="Times New Roman" pitchFamily="18" charset="0"/>
              </a:rPr>
              <a:pPr/>
              <a:t>3</a:t>
            </a:fld>
            <a:endParaRPr lang="en-US" altLang="en-US" b="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9D613859-82C8-475D-AE60-459F964DF69F}" type="slidenum">
              <a:rPr lang="en-US" altLang="en-US" b="0" smtClean="0">
                <a:latin typeface="Times New Roman" pitchFamily="18" charset="0"/>
              </a:rPr>
              <a:pPr/>
              <a:t>4</a:t>
            </a:fld>
            <a:endParaRPr lang="en-US" altLang="en-US" b="0"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Go to</a:t>
            </a:r>
            <a:r>
              <a:rPr lang="en-US" altLang="en-US" baseline="0" dirty="0" smtClean="0"/>
              <a:t> the</a:t>
            </a:r>
            <a:r>
              <a:rPr lang="en-US" altLang="en-US" dirty="0" smtClean="0"/>
              <a:t> Main Menu on www.gsaxcess.gov and select Property Inquiry.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7E7AB6D6-5200-42D7-8DDB-95860D715CAC}" type="slidenum">
              <a:rPr lang="en-US" altLang="en-US" b="0" smtClean="0">
                <a:latin typeface="Times New Roman" pitchFamily="18" charset="0"/>
              </a:rPr>
              <a:pPr/>
              <a:t>5</a:t>
            </a:fld>
            <a:endParaRPr lang="en-US" altLang="en-US" b="0" smtClean="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You can enter the Item Control Number, Transfer Control Number of Activity Address Code.  If you don’t know the Item Control Number, enter the Activity Address Code.  The system will display choices that must be selected.  History files and Master files.  History files are for all items that have completed screening with related records and Master files are all items that are currently still in GSAXcess screening and related history files.  Select Internal Property, CFL Items, Excess Property or Search All as appropriate.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290EDE2F-8292-4DCD-9DCA-A7501C3C47D9}" type="slidenum">
              <a:rPr lang="en-US" altLang="en-US" b="0" smtClean="0">
                <a:latin typeface="Times New Roman" pitchFamily="18" charset="0"/>
              </a:rPr>
              <a:pPr/>
              <a:t>6</a:t>
            </a:fld>
            <a:endParaRPr lang="en-US" altLang="en-US" b="0"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screen displays all items currently screening displayed by internal screening first, Computers for Learning, then GSAXcess.  There are 40 lines listed on each page.  The Item Status column displays the Status of the item.  It will tell you if the item is AAMS Master, which is screening in internal screening, </a:t>
            </a:r>
            <a:r>
              <a:rPr lang="en-US" altLang="en-US" dirty="0" err="1" smtClean="0"/>
              <a:t>Xcess</a:t>
            </a:r>
            <a:r>
              <a:rPr lang="en-US" altLang="en-US" dirty="0" smtClean="0"/>
              <a:t>, which is GSAXcess screening, CFL, which is Computers for Learning screening, Transfer Completed, which means it has been transferred, Surplus, which means it has a request from a SASP on it and it waiting for five days for completion or Donation Completed, which means it has been donated, Withdrawn, which means the agency has withdrawn the item, Waiver, which means that the items control goes back to the Agency or Sales, which means that the item is going to GSA Sales.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775CDD4D-6DC0-447B-9A26-4BD3E364C850}" type="slidenum">
              <a:rPr lang="en-US" altLang="en-US" b="0" smtClean="0">
                <a:latin typeface="Times New Roman" pitchFamily="18" charset="0"/>
              </a:rPr>
              <a:pPr/>
              <a:t>7</a:t>
            </a:fld>
            <a:endParaRPr lang="en-US" altLang="en-US" b="0"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screen displays all the pertinent data for the property item.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185EDFAD-18CD-404A-B8A2-98E91E4B64BB}" type="slidenum">
              <a:rPr lang="en-US" altLang="en-US" b="0" smtClean="0">
                <a:latin typeface="Times New Roman" pitchFamily="18" charset="0"/>
              </a:rPr>
              <a:pPr/>
              <a:t>8</a:t>
            </a:fld>
            <a:endParaRPr lang="en-US" altLang="en-US" b="0"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screen displays all items that have completed screening and the functionality is the exact same as current screening.  The statuses are somewhat different because they normally say History.  This is where you will see Sales status.  Notice the Sale No and status of </a:t>
            </a:r>
            <a:r>
              <a:rPr lang="en-US" altLang="en-US" dirty="0" err="1" smtClean="0"/>
              <a:t>Lotted</a:t>
            </a:r>
            <a:r>
              <a:rPr lang="en-US" altLang="en-US" dirty="0" smtClean="0"/>
              <a:t> in the status column.  By clicking on the </a:t>
            </a:r>
            <a:r>
              <a:rPr lang="en-US" altLang="en-US" dirty="0" err="1" smtClean="0"/>
              <a:t>Lotted</a:t>
            </a:r>
            <a:r>
              <a:rPr lang="en-US" altLang="en-US" dirty="0" smtClean="0"/>
              <a:t> blue hypertext, you will be directed to the Property Data Sheet and Sales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b="1">
                <a:solidFill>
                  <a:schemeClr val="tx1"/>
                </a:solidFill>
                <a:latin typeface="Franklin Gothic Demi" pitchFamily="34" charset="0"/>
              </a:defRPr>
            </a:lvl1pPr>
            <a:lvl2pPr marL="742950" indent="-285750" defTabSz="906463">
              <a:defRPr b="1">
                <a:solidFill>
                  <a:schemeClr val="tx1"/>
                </a:solidFill>
                <a:latin typeface="Franklin Gothic Demi" pitchFamily="34" charset="0"/>
              </a:defRPr>
            </a:lvl2pPr>
            <a:lvl3pPr marL="1143000" indent="-228600" defTabSz="906463">
              <a:defRPr b="1">
                <a:solidFill>
                  <a:schemeClr val="tx1"/>
                </a:solidFill>
                <a:latin typeface="Franklin Gothic Demi" pitchFamily="34" charset="0"/>
              </a:defRPr>
            </a:lvl3pPr>
            <a:lvl4pPr marL="1600200" indent="-228600" defTabSz="906463">
              <a:defRPr b="1">
                <a:solidFill>
                  <a:schemeClr val="tx1"/>
                </a:solidFill>
                <a:latin typeface="Franklin Gothic Demi" pitchFamily="34" charset="0"/>
              </a:defRPr>
            </a:lvl4pPr>
            <a:lvl5pPr marL="2057400" indent="-228600" defTabSz="906463">
              <a:defRPr b="1">
                <a:solidFill>
                  <a:schemeClr val="tx1"/>
                </a:solidFill>
                <a:latin typeface="Franklin Gothic Demi" pitchFamily="34" charset="0"/>
              </a:defRPr>
            </a:lvl5pPr>
            <a:lvl6pPr marL="2514600" indent="-228600" algn="ctr" defTabSz="906463" eaLnBrk="0" fontAlgn="base" hangingPunct="0">
              <a:spcBef>
                <a:spcPct val="0"/>
              </a:spcBef>
              <a:spcAft>
                <a:spcPct val="0"/>
              </a:spcAft>
              <a:defRPr b="1">
                <a:solidFill>
                  <a:schemeClr val="tx1"/>
                </a:solidFill>
                <a:latin typeface="Franklin Gothic Demi" pitchFamily="34" charset="0"/>
              </a:defRPr>
            </a:lvl6pPr>
            <a:lvl7pPr marL="2971800" indent="-228600" algn="ctr" defTabSz="906463" eaLnBrk="0" fontAlgn="base" hangingPunct="0">
              <a:spcBef>
                <a:spcPct val="0"/>
              </a:spcBef>
              <a:spcAft>
                <a:spcPct val="0"/>
              </a:spcAft>
              <a:defRPr b="1">
                <a:solidFill>
                  <a:schemeClr val="tx1"/>
                </a:solidFill>
                <a:latin typeface="Franklin Gothic Demi" pitchFamily="34" charset="0"/>
              </a:defRPr>
            </a:lvl7pPr>
            <a:lvl8pPr marL="3429000" indent="-228600" algn="ctr" defTabSz="906463" eaLnBrk="0" fontAlgn="base" hangingPunct="0">
              <a:spcBef>
                <a:spcPct val="0"/>
              </a:spcBef>
              <a:spcAft>
                <a:spcPct val="0"/>
              </a:spcAft>
              <a:defRPr b="1">
                <a:solidFill>
                  <a:schemeClr val="tx1"/>
                </a:solidFill>
                <a:latin typeface="Franklin Gothic Demi" pitchFamily="34" charset="0"/>
              </a:defRPr>
            </a:lvl8pPr>
            <a:lvl9pPr marL="3886200" indent="-228600" algn="ctr" defTabSz="906463" eaLnBrk="0" fontAlgn="base" hangingPunct="0">
              <a:spcBef>
                <a:spcPct val="0"/>
              </a:spcBef>
              <a:spcAft>
                <a:spcPct val="0"/>
              </a:spcAft>
              <a:defRPr b="1">
                <a:solidFill>
                  <a:schemeClr val="tx1"/>
                </a:solidFill>
                <a:latin typeface="Franklin Gothic Demi" pitchFamily="34" charset="0"/>
              </a:defRPr>
            </a:lvl9pPr>
          </a:lstStyle>
          <a:p>
            <a:fld id="{492DD207-D311-43DD-8A42-CE856CA76B71}" type="slidenum">
              <a:rPr lang="en-US" altLang="en-US" b="0" smtClean="0">
                <a:latin typeface="Times New Roman" pitchFamily="18" charset="0"/>
              </a:rPr>
              <a:pPr/>
              <a:t>9</a:t>
            </a:fld>
            <a:endParaRPr lang="en-US" altLang="en-US" b="0"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is where you will see Sales status.  Notice the Sale No and status of Lotted in the status column.  By clicking on the Lotted blue hypertext, you will be directed to the Property Data Sheet and Sales Information.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SGSA-11197_FAS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85975"/>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userDrawn="1"/>
        </p:nvSpPr>
        <p:spPr bwMode="auto">
          <a:xfrm>
            <a:off x="0" y="1708150"/>
            <a:ext cx="9144000" cy="850900"/>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404813">
              <a:defRPr b="1">
                <a:solidFill>
                  <a:schemeClr val="tx1"/>
                </a:solidFill>
                <a:latin typeface="Franklin Gothic Demi" pitchFamily="34" charset="0"/>
              </a:defRPr>
            </a:lvl1pPr>
            <a:lvl2pPr marL="742950" indent="-285750">
              <a:defRPr b="1">
                <a:solidFill>
                  <a:schemeClr val="tx1"/>
                </a:solidFill>
                <a:latin typeface="Franklin Gothic Demi" pitchFamily="34" charset="0"/>
              </a:defRPr>
            </a:lvl2pPr>
            <a:lvl3pPr marL="1143000" indent="-228600">
              <a:defRPr b="1">
                <a:solidFill>
                  <a:schemeClr val="tx1"/>
                </a:solidFill>
                <a:latin typeface="Franklin Gothic Demi" pitchFamily="34" charset="0"/>
              </a:defRPr>
            </a:lvl3pPr>
            <a:lvl4pPr marL="1600200" indent="-228600">
              <a:defRPr b="1">
                <a:solidFill>
                  <a:schemeClr val="tx1"/>
                </a:solidFill>
                <a:latin typeface="Franklin Gothic Demi" pitchFamily="34" charset="0"/>
              </a:defRPr>
            </a:lvl4pPr>
            <a:lvl5pPr marL="2057400" indent="-228600">
              <a:defRPr b="1">
                <a:solidFill>
                  <a:schemeClr val="tx1"/>
                </a:solidFill>
                <a:latin typeface="Franklin Gothic Demi" pitchFamily="34" charset="0"/>
              </a:defRPr>
            </a:lvl5pPr>
            <a:lvl6pPr marL="2514600" indent="-228600" algn="ctr" eaLnBrk="0" fontAlgn="base" hangingPunct="0">
              <a:spcBef>
                <a:spcPct val="0"/>
              </a:spcBef>
              <a:spcAft>
                <a:spcPct val="0"/>
              </a:spcAft>
              <a:defRPr b="1">
                <a:solidFill>
                  <a:schemeClr val="tx1"/>
                </a:solidFill>
                <a:latin typeface="Franklin Gothic Demi" pitchFamily="34" charset="0"/>
              </a:defRPr>
            </a:lvl6pPr>
            <a:lvl7pPr marL="2971800" indent="-228600" algn="ctr" eaLnBrk="0" fontAlgn="base" hangingPunct="0">
              <a:spcBef>
                <a:spcPct val="0"/>
              </a:spcBef>
              <a:spcAft>
                <a:spcPct val="0"/>
              </a:spcAft>
              <a:defRPr b="1">
                <a:solidFill>
                  <a:schemeClr val="tx1"/>
                </a:solidFill>
                <a:latin typeface="Franklin Gothic Demi" pitchFamily="34" charset="0"/>
              </a:defRPr>
            </a:lvl7pPr>
            <a:lvl8pPr marL="3429000" indent="-228600" algn="ctr" eaLnBrk="0" fontAlgn="base" hangingPunct="0">
              <a:spcBef>
                <a:spcPct val="0"/>
              </a:spcBef>
              <a:spcAft>
                <a:spcPct val="0"/>
              </a:spcAft>
              <a:defRPr b="1">
                <a:solidFill>
                  <a:schemeClr val="tx1"/>
                </a:solidFill>
                <a:latin typeface="Franklin Gothic Demi" pitchFamily="34" charset="0"/>
              </a:defRPr>
            </a:lvl8pPr>
            <a:lvl9pPr marL="3886200" indent="-228600" algn="ctr" eaLnBrk="0" fontAlgn="base" hangingPunct="0">
              <a:spcBef>
                <a:spcPct val="0"/>
              </a:spcBef>
              <a:spcAft>
                <a:spcPct val="0"/>
              </a:spcAft>
              <a:defRPr b="1">
                <a:solidFill>
                  <a:schemeClr val="tx1"/>
                </a:solidFill>
                <a:latin typeface="Franklin Gothic Demi" pitchFamily="34" charset="0"/>
              </a:defRPr>
            </a:lvl9pPr>
          </a:lstStyle>
          <a:p>
            <a:pPr algn="l">
              <a:defRPr/>
            </a:pPr>
            <a:r>
              <a:rPr lang="en-US" altLang="en-US" sz="3600" b="0" smtClean="0">
                <a:solidFill>
                  <a:schemeClr val="bg1"/>
                </a:solidFill>
                <a:latin typeface="Arial" charset="0"/>
                <a:ea typeface="ヒラギノ角ゴ Pro W3" pitchFamily="1" charset="-128"/>
              </a:rPr>
              <a:t>Federal Acquisition Service</a:t>
            </a:r>
          </a:p>
        </p:txBody>
      </p:sp>
      <p:sp>
        <p:nvSpPr>
          <p:cNvPr id="4" name="Rectangle 4"/>
          <p:cNvSpPr>
            <a:spLocks noChangeArrowheads="1"/>
          </p:cNvSpPr>
          <p:nvPr userDrawn="1"/>
        </p:nvSpPr>
        <p:spPr bwMode="auto">
          <a:xfrm>
            <a:off x="0" y="2514600"/>
            <a:ext cx="9144000" cy="420688"/>
          </a:xfrm>
          <a:prstGeom prst="rect">
            <a:avLst/>
          </a:prstGeom>
          <a:solidFill>
            <a:srgbClr val="0053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Franklin Gothic Demi" pitchFamily="34" charset="0"/>
              </a:defRPr>
            </a:lvl1pPr>
            <a:lvl2pPr marL="742950" indent="-285750">
              <a:defRPr b="1">
                <a:solidFill>
                  <a:schemeClr val="tx1"/>
                </a:solidFill>
                <a:latin typeface="Franklin Gothic Demi" pitchFamily="34" charset="0"/>
              </a:defRPr>
            </a:lvl2pPr>
            <a:lvl3pPr marL="1143000" indent="-228600">
              <a:defRPr b="1">
                <a:solidFill>
                  <a:schemeClr val="tx1"/>
                </a:solidFill>
                <a:latin typeface="Franklin Gothic Demi" pitchFamily="34" charset="0"/>
              </a:defRPr>
            </a:lvl3pPr>
            <a:lvl4pPr marL="1600200" indent="-228600">
              <a:defRPr b="1">
                <a:solidFill>
                  <a:schemeClr val="tx1"/>
                </a:solidFill>
                <a:latin typeface="Franklin Gothic Demi" pitchFamily="34" charset="0"/>
              </a:defRPr>
            </a:lvl4pPr>
            <a:lvl5pPr marL="2057400" indent="-228600">
              <a:defRPr b="1">
                <a:solidFill>
                  <a:schemeClr val="tx1"/>
                </a:solidFill>
                <a:latin typeface="Franklin Gothic Demi" pitchFamily="34" charset="0"/>
              </a:defRPr>
            </a:lvl5pPr>
            <a:lvl6pPr marL="2514600" indent="-228600" algn="ctr" eaLnBrk="0" fontAlgn="base" hangingPunct="0">
              <a:spcBef>
                <a:spcPct val="0"/>
              </a:spcBef>
              <a:spcAft>
                <a:spcPct val="0"/>
              </a:spcAft>
              <a:defRPr b="1">
                <a:solidFill>
                  <a:schemeClr val="tx1"/>
                </a:solidFill>
                <a:latin typeface="Franklin Gothic Demi" pitchFamily="34" charset="0"/>
              </a:defRPr>
            </a:lvl6pPr>
            <a:lvl7pPr marL="2971800" indent="-228600" algn="ctr" eaLnBrk="0" fontAlgn="base" hangingPunct="0">
              <a:spcBef>
                <a:spcPct val="0"/>
              </a:spcBef>
              <a:spcAft>
                <a:spcPct val="0"/>
              </a:spcAft>
              <a:defRPr b="1">
                <a:solidFill>
                  <a:schemeClr val="tx1"/>
                </a:solidFill>
                <a:latin typeface="Franklin Gothic Demi" pitchFamily="34" charset="0"/>
              </a:defRPr>
            </a:lvl7pPr>
            <a:lvl8pPr marL="3429000" indent="-228600" algn="ctr" eaLnBrk="0" fontAlgn="base" hangingPunct="0">
              <a:spcBef>
                <a:spcPct val="0"/>
              </a:spcBef>
              <a:spcAft>
                <a:spcPct val="0"/>
              </a:spcAft>
              <a:defRPr b="1">
                <a:solidFill>
                  <a:schemeClr val="tx1"/>
                </a:solidFill>
                <a:latin typeface="Franklin Gothic Demi" pitchFamily="34" charset="0"/>
              </a:defRPr>
            </a:lvl8pPr>
            <a:lvl9pPr marL="3886200" indent="-228600" algn="ctr" eaLnBrk="0" fontAlgn="base" hangingPunct="0">
              <a:spcBef>
                <a:spcPct val="0"/>
              </a:spcBef>
              <a:spcAft>
                <a:spcPct val="0"/>
              </a:spcAft>
              <a:defRPr b="1">
                <a:solidFill>
                  <a:schemeClr val="tx1"/>
                </a:solidFill>
                <a:latin typeface="Franklin Gothic Demi" pitchFamily="34" charset="0"/>
              </a:defRPr>
            </a:lvl9pPr>
          </a:lstStyle>
          <a:p>
            <a:pPr>
              <a:defRPr/>
            </a:pPr>
            <a:endParaRPr lang="en-US" altLang="en-US" smtClean="0"/>
          </a:p>
        </p:txBody>
      </p:sp>
      <p:pic>
        <p:nvPicPr>
          <p:cNvPr id="5"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613" y="455613"/>
            <a:ext cx="850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14800" y="1066800"/>
            <a:ext cx="444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a:defRPr b="1">
                <a:solidFill>
                  <a:schemeClr val="tx1"/>
                </a:solidFill>
                <a:latin typeface="Franklin Gothic Demi" pitchFamily="34" charset="0"/>
              </a:defRPr>
            </a:lvl1pPr>
            <a:lvl2pPr marL="742950" indent="-285750">
              <a:defRPr b="1">
                <a:solidFill>
                  <a:schemeClr val="tx1"/>
                </a:solidFill>
                <a:latin typeface="Franklin Gothic Demi" pitchFamily="34" charset="0"/>
              </a:defRPr>
            </a:lvl2pPr>
            <a:lvl3pPr marL="1143000" indent="-228600">
              <a:defRPr b="1">
                <a:solidFill>
                  <a:schemeClr val="tx1"/>
                </a:solidFill>
                <a:latin typeface="Franklin Gothic Demi" pitchFamily="34" charset="0"/>
              </a:defRPr>
            </a:lvl3pPr>
            <a:lvl4pPr marL="1600200" indent="-228600">
              <a:defRPr b="1">
                <a:solidFill>
                  <a:schemeClr val="tx1"/>
                </a:solidFill>
                <a:latin typeface="Franklin Gothic Demi" pitchFamily="34" charset="0"/>
              </a:defRPr>
            </a:lvl4pPr>
            <a:lvl5pPr marL="2057400" indent="-228600">
              <a:defRPr b="1">
                <a:solidFill>
                  <a:schemeClr val="tx1"/>
                </a:solidFill>
                <a:latin typeface="Franklin Gothic Demi" pitchFamily="34" charset="0"/>
              </a:defRPr>
            </a:lvl5pPr>
            <a:lvl6pPr marL="2514600" indent="-228600" algn="ctr" eaLnBrk="0" fontAlgn="base" hangingPunct="0">
              <a:spcBef>
                <a:spcPct val="0"/>
              </a:spcBef>
              <a:spcAft>
                <a:spcPct val="0"/>
              </a:spcAft>
              <a:defRPr b="1">
                <a:solidFill>
                  <a:schemeClr val="tx1"/>
                </a:solidFill>
                <a:latin typeface="Franklin Gothic Demi" pitchFamily="34" charset="0"/>
              </a:defRPr>
            </a:lvl6pPr>
            <a:lvl7pPr marL="2971800" indent="-228600" algn="ctr" eaLnBrk="0" fontAlgn="base" hangingPunct="0">
              <a:spcBef>
                <a:spcPct val="0"/>
              </a:spcBef>
              <a:spcAft>
                <a:spcPct val="0"/>
              </a:spcAft>
              <a:defRPr b="1">
                <a:solidFill>
                  <a:schemeClr val="tx1"/>
                </a:solidFill>
                <a:latin typeface="Franklin Gothic Demi" pitchFamily="34" charset="0"/>
              </a:defRPr>
            </a:lvl7pPr>
            <a:lvl8pPr marL="3429000" indent="-228600" algn="ctr" eaLnBrk="0" fontAlgn="base" hangingPunct="0">
              <a:spcBef>
                <a:spcPct val="0"/>
              </a:spcBef>
              <a:spcAft>
                <a:spcPct val="0"/>
              </a:spcAft>
              <a:defRPr b="1">
                <a:solidFill>
                  <a:schemeClr val="tx1"/>
                </a:solidFill>
                <a:latin typeface="Franklin Gothic Demi" pitchFamily="34" charset="0"/>
              </a:defRPr>
            </a:lvl8pPr>
            <a:lvl9pPr marL="3886200" indent="-228600" algn="ctr" eaLnBrk="0" fontAlgn="base" hangingPunct="0">
              <a:spcBef>
                <a:spcPct val="0"/>
              </a:spcBef>
              <a:spcAft>
                <a:spcPct val="0"/>
              </a:spcAft>
              <a:defRPr b="1">
                <a:solidFill>
                  <a:schemeClr val="tx1"/>
                </a:solidFill>
                <a:latin typeface="Franklin Gothic Demi" pitchFamily="34" charset="0"/>
              </a:defRPr>
            </a:lvl9pPr>
          </a:lstStyle>
          <a:p>
            <a:pPr algn="r">
              <a:defRPr/>
            </a:pPr>
            <a:r>
              <a:rPr lang="en-US" altLang="en-US" sz="1400" smtClean="0">
                <a:solidFill>
                  <a:srgbClr val="4C4C4C"/>
                </a:solidFill>
                <a:latin typeface="Arial" charset="0"/>
                <a:ea typeface="ヒラギノ角ゴ Pro W3" pitchFamily="1" charset="-128"/>
              </a:rPr>
              <a:t>U.S. General Services Administration</a:t>
            </a:r>
            <a:endParaRPr lang="en-US" altLang="en-US" sz="2400" b="0" smtClean="0">
              <a:latin typeface="Franklin Gothic Medium" pitchFamily="34" charset="0"/>
              <a:ea typeface="ヒラギノ角ゴ Pro W3" pitchFamily="1" charset="-128"/>
            </a:endParaRPr>
          </a:p>
        </p:txBody>
      </p:sp>
    </p:spTree>
    <p:extLst>
      <p:ext uri="{BB962C8B-B14F-4D97-AF65-F5344CB8AC3E}">
        <p14:creationId xmlns:p14="http://schemas.microsoft.com/office/powerpoint/2010/main" val="376567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695F9E8-4699-41B2-8040-A0CEF783627C}" type="slidenum">
              <a:rPr lang="en-US"/>
              <a:pPr>
                <a:defRPr/>
              </a:pPr>
              <a:t>‹#›</a:t>
            </a:fld>
            <a:endParaRPr lang="en-US" dirty="0"/>
          </a:p>
        </p:txBody>
      </p:sp>
    </p:spTree>
    <p:extLst>
      <p:ext uri="{BB962C8B-B14F-4D97-AF65-F5344CB8AC3E}">
        <p14:creationId xmlns:p14="http://schemas.microsoft.com/office/powerpoint/2010/main" val="128698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228600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BCE0E41-7058-4B65-8549-DF749635C6BE}" type="slidenum">
              <a:rPr lang="en-US"/>
              <a:pPr>
                <a:defRPr/>
              </a:pPr>
              <a:t>‹#›</a:t>
            </a:fld>
            <a:endParaRPr lang="en-US" dirty="0"/>
          </a:p>
        </p:txBody>
      </p:sp>
    </p:spTree>
    <p:extLst>
      <p:ext uri="{BB962C8B-B14F-4D97-AF65-F5344CB8AC3E}">
        <p14:creationId xmlns:p14="http://schemas.microsoft.com/office/powerpoint/2010/main" val="2289525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2286000"/>
            <a:ext cx="777081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B582D64-78D5-4317-B615-56DB5D4DBBFB}" type="slidenum">
              <a:rPr lang="en-US"/>
              <a:pPr>
                <a:defRPr/>
              </a:pPr>
              <a:t>‹#›</a:t>
            </a:fld>
            <a:endParaRPr lang="en-US" dirty="0"/>
          </a:p>
        </p:txBody>
      </p:sp>
    </p:spTree>
    <p:extLst>
      <p:ext uri="{BB962C8B-B14F-4D97-AF65-F5344CB8AC3E}">
        <p14:creationId xmlns:p14="http://schemas.microsoft.com/office/powerpoint/2010/main" val="101623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7769225"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3200400"/>
            <a:ext cx="3808412"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3200400"/>
            <a:ext cx="3808413"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D581863-9467-41D1-9888-629DED3FF6B5}" type="slidenum">
              <a:rPr lang="en-US"/>
              <a:pPr>
                <a:defRPr/>
              </a:pPr>
              <a:t>‹#›</a:t>
            </a:fld>
            <a:endParaRPr lang="en-US" dirty="0"/>
          </a:p>
        </p:txBody>
      </p:sp>
    </p:spTree>
    <p:extLst>
      <p:ext uri="{BB962C8B-B14F-4D97-AF65-F5344CB8AC3E}">
        <p14:creationId xmlns:p14="http://schemas.microsoft.com/office/powerpoint/2010/main" val="6868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20222F6-0D96-4FF0-9945-7818C8492700}" type="slidenum">
              <a:rPr lang="en-US"/>
              <a:pPr>
                <a:defRPr/>
              </a:pPr>
              <a:t>‹#›</a:t>
            </a:fld>
            <a:endParaRPr lang="en-US" dirty="0"/>
          </a:p>
        </p:txBody>
      </p:sp>
    </p:spTree>
    <p:extLst>
      <p:ext uri="{BB962C8B-B14F-4D97-AF65-F5344CB8AC3E}">
        <p14:creationId xmlns:p14="http://schemas.microsoft.com/office/powerpoint/2010/main" val="406437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070061-AEC8-4BF8-9C8A-0B7764BDDAA2}" type="slidenum">
              <a:rPr lang="en-US"/>
              <a:pPr>
                <a:defRPr/>
              </a:pPr>
              <a:t>‹#›</a:t>
            </a:fld>
            <a:endParaRPr lang="en-US" dirty="0"/>
          </a:p>
        </p:txBody>
      </p:sp>
    </p:spTree>
    <p:extLst>
      <p:ext uri="{BB962C8B-B14F-4D97-AF65-F5344CB8AC3E}">
        <p14:creationId xmlns:p14="http://schemas.microsoft.com/office/powerpoint/2010/main" val="375957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320040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320040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B5A366B-954C-4181-AE08-B4D664684759}" type="slidenum">
              <a:rPr lang="en-US"/>
              <a:pPr>
                <a:defRPr/>
              </a:pPr>
              <a:t>‹#›</a:t>
            </a:fld>
            <a:endParaRPr lang="en-US" dirty="0"/>
          </a:p>
        </p:txBody>
      </p:sp>
    </p:spTree>
    <p:extLst>
      <p:ext uri="{BB962C8B-B14F-4D97-AF65-F5344CB8AC3E}">
        <p14:creationId xmlns:p14="http://schemas.microsoft.com/office/powerpoint/2010/main" val="366504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4C4B8AE-7E70-40CC-B0A6-DFB2380AEA08}" type="slidenum">
              <a:rPr lang="en-US"/>
              <a:pPr>
                <a:defRPr/>
              </a:pPr>
              <a:t>‹#›</a:t>
            </a:fld>
            <a:endParaRPr lang="en-US" dirty="0"/>
          </a:p>
        </p:txBody>
      </p:sp>
    </p:spTree>
    <p:extLst>
      <p:ext uri="{BB962C8B-B14F-4D97-AF65-F5344CB8AC3E}">
        <p14:creationId xmlns:p14="http://schemas.microsoft.com/office/powerpoint/2010/main" val="380367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3238F05-DC5A-4A75-B18A-788791CF42CF}" type="slidenum">
              <a:rPr lang="en-US"/>
              <a:pPr>
                <a:defRPr/>
              </a:pPr>
              <a:t>‹#›</a:t>
            </a:fld>
            <a:endParaRPr lang="en-US" dirty="0"/>
          </a:p>
        </p:txBody>
      </p:sp>
    </p:spTree>
    <p:extLst>
      <p:ext uri="{BB962C8B-B14F-4D97-AF65-F5344CB8AC3E}">
        <p14:creationId xmlns:p14="http://schemas.microsoft.com/office/powerpoint/2010/main" val="403486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B7A5721-38A0-4F5D-B584-39C9DEC0A277}" type="slidenum">
              <a:rPr lang="en-US"/>
              <a:pPr>
                <a:defRPr/>
              </a:pPr>
              <a:t>‹#›</a:t>
            </a:fld>
            <a:endParaRPr lang="en-US" dirty="0"/>
          </a:p>
        </p:txBody>
      </p:sp>
    </p:spTree>
    <p:extLst>
      <p:ext uri="{BB962C8B-B14F-4D97-AF65-F5344CB8AC3E}">
        <p14:creationId xmlns:p14="http://schemas.microsoft.com/office/powerpoint/2010/main" val="76926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F8781FF-2F34-499D-8CCD-568A3963A5FB}" type="slidenum">
              <a:rPr lang="en-US"/>
              <a:pPr>
                <a:defRPr/>
              </a:pPr>
              <a:t>‹#›</a:t>
            </a:fld>
            <a:endParaRPr lang="en-US" dirty="0"/>
          </a:p>
        </p:txBody>
      </p:sp>
    </p:spTree>
    <p:extLst>
      <p:ext uri="{BB962C8B-B14F-4D97-AF65-F5344CB8AC3E}">
        <p14:creationId xmlns:p14="http://schemas.microsoft.com/office/powerpoint/2010/main" val="166815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3A84777-73E7-4239-9B82-87F9AF83FB6A}" type="slidenum">
              <a:rPr lang="en-US"/>
              <a:pPr>
                <a:defRPr/>
              </a:pPr>
              <a:t>‹#›</a:t>
            </a:fld>
            <a:endParaRPr lang="en-US" dirty="0"/>
          </a:p>
        </p:txBody>
      </p:sp>
    </p:spTree>
    <p:extLst>
      <p:ext uri="{BB962C8B-B14F-4D97-AF65-F5344CB8AC3E}">
        <p14:creationId xmlns:p14="http://schemas.microsoft.com/office/powerpoint/2010/main" val="76935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838200"/>
            <a:ext cx="91440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Franklin Gothic Demi" pitchFamily="34" charset="0"/>
              </a:defRPr>
            </a:lvl1pPr>
            <a:lvl2pPr marL="742950" indent="-285750">
              <a:defRPr b="1">
                <a:solidFill>
                  <a:schemeClr val="tx1"/>
                </a:solidFill>
                <a:latin typeface="Franklin Gothic Demi" pitchFamily="34" charset="0"/>
              </a:defRPr>
            </a:lvl2pPr>
            <a:lvl3pPr marL="1143000" indent="-228600">
              <a:defRPr b="1">
                <a:solidFill>
                  <a:schemeClr val="tx1"/>
                </a:solidFill>
                <a:latin typeface="Franklin Gothic Demi" pitchFamily="34" charset="0"/>
              </a:defRPr>
            </a:lvl3pPr>
            <a:lvl4pPr marL="1600200" indent="-228600">
              <a:defRPr b="1">
                <a:solidFill>
                  <a:schemeClr val="tx1"/>
                </a:solidFill>
                <a:latin typeface="Franklin Gothic Demi" pitchFamily="34" charset="0"/>
              </a:defRPr>
            </a:lvl4pPr>
            <a:lvl5pPr marL="2057400" indent="-228600">
              <a:defRPr b="1">
                <a:solidFill>
                  <a:schemeClr val="tx1"/>
                </a:solidFill>
                <a:latin typeface="Franklin Gothic Demi" pitchFamily="34" charset="0"/>
              </a:defRPr>
            </a:lvl5pPr>
            <a:lvl6pPr marL="2514600" indent="-228600" algn="ctr" eaLnBrk="0" fontAlgn="base" hangingPunct="0">
              <a:spcBef>
                <a:spcPct val="0"/>
              </a:spcBef>
              <a:spcAft>
                <a:spcPct val="0"/>
              </a:spcAft>
              <a:defRPr b="1">
                <a:solidFill>
                  <a:schemeClr val="tx1"/>
                </a:solidFill>
                <a:latin typeface="Franklin Gothic Demi" pitchFamily="34" charset="0"/>
              </a:defRPr>
            </a:lvl6pPr>
            <a:lvl7pPr marL="2971800" indent="-228600" algn="ctr" eaLnBrk="0" fontAlgn="base" hangingPunct="0">
              <a:spcBef>
                <a:spcPct val="0"/>
              </a:spcBef>
              <a:spcAft>
                <a:spcPct val="0"/>
              </a:spcAft>
              <a:defRPr b="1">
                <a:solidFill>
                  <a:schemeClr val="tx1"/>
                </a:solidFill>
                <a:latin typeface="Franklin Gothic Demi" pitchFamily="34" charset="0"/>
              </a:defRPr>
            </a:lvl7pPr>
            <a:lvl8pPr marL="3429000" indent="-228600" algn="ctr" eaLnBrk="0" fontAlgn="base" hangingPunct="0">
              <a:spcBef>
                <a:spcPct val="0"/>
              </a:spcBef>
              <a:spcAft>
                <a:spcPct val="0"/>
              </a:spcAft>
              <a:defRPr b="1">
                <a:solidFill>
                  <a:schemeClr val="tx1"/>
                </a:solidFill>
                <a:latin typeface="Franklin Gothic Demi" pitchFamily="34" charset="0"/>
              </a:defRPr>
            </a:lvl8pPr>
            <a:lvl9pPr marL="3886200" indent="-228600" algn="ctr" eaLnBrk="0" fontAlgn="base" hangingPunct="0">
              <a:spcBef>
                <a:spcPct val="0"/>
              </a:spcBef>
              <a:spcAft>
                <a:spcPct val="0"/>
              </a:spcAft>
              <a:defRPr b="1">
                <a:solidFill>
                  <a:schemeClr val="tx1"/>
                </a:solidFill>
                <a:latin typeface="Franklin Gothic Demi" pitchFamily="34" charset="0"/>
              </a:defRPr>
            </a:lvl9pPr>
          </a:lstStyle>
          <a:p>
            <a:pPr>
              <a:defRPr/>
            </a:pPr>
            <a:endParaRPr lang="en-US" altLang="en-US" sz="2400" b="0" smtClean="0">
              <a:latin typeface="Times" pitchFamily="18" charset="0"/>
            </a:endParaRPr>
          </a:p>
        </p:txBody>
      </p:sp>
      <p:sp>
        <p:nvSpPr>
          <p:cNvPr id="1027" name="Rectangle 3"/>
          <p:cNvSpPr>
            <a:spLocks noGrp="1" noChangeArrowheads="1"/>
          </p:cNvSpPr>
          <p:nvPr>
            <p:ph type="body" idx="1"/>
          </p:nvPr>
        </p:nvSpPr>
        <p:spPr bwMode="auto">
          <a:xfrm>
            <a:off x="455613" y="3200400"/>
            <a:ext cx="7769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title"/>
          </p:nvPr>
        </p:nvSpPr>
        <p:spPr bwMode="auto">
          <a:xfrm>
            <a:off x="457200" y="2286000"/>
            <a:ext cx="77692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9" name="Text Box 5"/>
          <p:cNvSpPr txBox="1">
            <a:spLocks noChangeArrowheads="1"/>
          </p:cNvSpPr>
          <p:nvPr userDrawn="1"/>
        </p:nvSpPr>
        <p:spPr bwMode="auto">
          <a:xfrm>
            <a:off x="0" y="601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Franklin Gothic Demi" pitchFamily="34" charset="0"/>
              </a:defRPr>
            </a:lvl1pPr>
            <a:lvl2pPr marL="742950" indent="-285750">
              <a:defRPr b="1">
                <a:solidFill>
                  <a:schemeClr val="tx1"/>
                </a:solidFill>
                <a:latin typeface="Franklin Gothic Demi" pitchFamily="34" charset="0"/>
              </a:defRPr>
            </a:lvl2pPr>
            <a:lvl3pPr marL="1143000" indent="-228600">
              <a:defRPr b="1">
                <a:solidFill>
                  <a:schemeClr val="tx1"/>
                </a:solidFill>
                <a:latin typeface="Franklin Gothic Demi" pitchFamily="34" charset="0"/>
              </a:defRPr>
            </a:lvl3pPr>
            <a:lvl4pPr marL="1600200" indent="-228600">
              <a:defRPr b="1">
                <a:solidFill>
                  <a:schemeClr val="tx1"/>
                </a:solidFill>
                <a:latin typeface="Franklin Gothic Demi" pitchFamily="34" charset="0"/>
              </a:defRPr>
            </a:lvl4pPr>
            <a:lvl5pPr marL="2057400" indent="-228600">
              <a:defRPr b="1">
                <a:solidFill>
                  <a:schemeClr val="tx1"/>
                </a:solidFill>
                <a:latin typeface="Franklin Gothic Demi" pitchFamily="34" charset="0"/>
              </a:defRPr>
            </a:lvl5pPr>
            <a:lvl6pPr marL="2514600" indent="-228600" algn="ctr" eaLnBrk="0" fontAlgn="base" hangingPunct="0">
              <a:spcBef>
                <a:spcPct val="0"/>
              </a:spcBef>
              <a:spcAft>
                <a:spcPct val="0"/>
              </a:spcAft>
              <a:defRPr b="1">
                <a:solidFill>
                  <a:schemeClr val="tx1"/>
                </a:solidFill>
                <a:latin typeface="Franklin Gothic Demi" pitchFamily="34" charset="0"/>
              </a:defRPr>
            </a:lvl6pPr>
            <a:lvl7pPr marL="2971800" indent="-228600" algn="ctr" eaLnBrk="0" fontAlgn="base" hangingPunct="0">
              <a:spcBef>
                <a:spcPct val="0"/>
              </a:spcBef>
              <a:spcAft>
                <a:spcPct val="0"/>
              </a:spcAft>
              <a:defRPr b="1">
                <a:solidFill>
                  <a:schemeClr val="tx1"/>
                </a:solidFill>
                <a:latin typeface="Franklin Gothic Demi" pitchFamily="34" charset="0"/>
              </a:defRPr>
            </a:lvl7pPr>
            <a:lvl8pPr marL="3429000" indent="-228600" algn="ctr" eaLnBrk="0" fontAlgn="base" hangingPunct="0">
              <a:spcBef>
                <a:spcPct val="0"/>
              </a:spcBef>
              <a:spcAft>
                <a:spcPct val="0"/>
              </a:spcAft>
              <a:defRPr b="1">
                <a:solidFill>
                  <a:schemeClr val="tx1"/>
                </a:solidFill>
                <a:latin typeface="Franklin Gothic Demi" pitchFamily="34" charset="0"/>
              </a:defRPr>
            </a:lvl8pPr>
            <a:lvl9pPr marL="3886200" indent="-228600" algn="ctr" eaLnBrk="0" fontAlgn="base" hangingPunct="0">
              <a:spcBef>
                <a:spcPct val="0"/>
              </a:spcBef>
              <a:spcAft>
                <a:spcPct val="0"/>
              </a:spcAft>
              <a:defRPr b="1">
                <a:solidFill>
                  <a:schemeClr val="tx1"/>
                </a:solidFill>
                <a:latin typeface="Franklin Gothic Demi" pitchFamily="34" charset="0"/>
              </a:defRPr>
            </a:lvl9pPr>
          </a:lstStyle>
          <a:p>
            <a:pPr algn="l">
              <a:spcBef>
                <a:spcPct val="50000"/>
              </a:spcBef>
              <a:defRPr/>
            </a:pPr>
            <a:endParaRPr lang="en-US" altLang="en-US" sz="2400" b="0" smtClean="0">
              <a:latin typeface="Times" pitchFamily="18" charset="0"/>
            </a:endParaRPr>
          </a:p>
        </p:txBody>
      </p:sp>
      <p:sp>
        <p:nvSpPr>
          <p:cNvPr id="1781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ヒラギノ角ゴ Pro W3" pitchFamily="1" charset="-128"/>
              </a:defRPr>
            </a:lvl1pPr>
          </a:lstStyle>
          <a:p>
            <a:pPr>
              <a:defRPr/>
            </a:pPr>
            <a:fld id="{D75C308B-69BA-4C97-973C-DF78850C3A25}" type="slidenum">
              <a:rPr lang="en-US"/>
              <a:pPr>
                <a:defRPr/>
              </a:pPr>
              <a:t>‹#›</a:t>
            </a:fld>
            <a:endParaRPr lang="en-US" dirty="0"/>
          </a:p>
        </p:txBody>
      </p:sp>
      <p:pic>
        <p:nvPicPr>
          <p:cNvPr id="1031"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5613" y="455613"/>
            <a:ext cx="850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userDrawn="1"/>
        </p:nvSpPr>
        <p:spPr bwMode="auto">
          <a:xfrm>
            <a:off x="0" y="1708150"/>
            <a:ext cx="9144000" cy="420688"/>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7663">
              <a:defRPr b="1">
                <a:solidFill>
                  <a:schemeClr val="tx1"/>
                </a:solidFill>
                <a:latin typeface="Franklin Gothic Demi" pitchFamily="34" charset="0"/>
              </a:defRPr>
            </a:lvl1pPr>
            <a:lvl2pPr marL="742950" indent="-285750">
              <a:defRPr b="1">
                <a:solidFill>
                  <a:schemeClr val="tx1"/>
                </a:solidFill>
                <a:latin typeface="Franklin Gothic Demi" pitchFamily="34" charset="0"/>
              </a:defRPr>
            </a:lvl2pPr>
            <a:lvl3pPr marL="1143000" indent="-228600">
              <a:defRPr b="1">
                <a:solidFill>
                  <a:schemeClr val="tx1"/>
                </a:solidFill>
                <a:latin typeface="Franklin Gothic Demi" pitchFamily="34" charset="0"/>
              </a:defRPr>
            </a:lvl3pPr>
            <a:lvl4pPr marL="1600200" indent="-228600">
              <a:defRPr b="1">
                <a:solidFill>
                  <a:schemeClr val="tx1"/>
                </a:solidFill>
                <a:latin typeface="Franklin Gothic Demi" pitchFamily="34" charset="0"/>
              </a:defRPr>
            </a:lvl4pPr>
            <a:lvl5pPr marL="2057400" indent="-228600">
              <a:defRPr b="1">
                <a:solidFill>
                  <a:schemeClr val="tx1"/>
                </a:solidFill>
                <a:latin typeface="Franklin Gothic Demi" pitchFamily="34" charset="0"/>
              </a:defRPr>
            </a:lvl5pPr>
            <a:lvl6pPr marL="2514600" indent="-228600" algn="ctr" eaLnBrk="0" fontAlgn="base" hangingPunct="0">
              <a:spcBef>
                <a:spcPct val="0"/>
              </a:spcBef>
              <a:spcAft>
                <a:spcPct val="0"/>
              </a:spcAft>
              <a:defRPr b="1">
                <a:solidFill>
                  <a:schemeClr val="tx1"/>
                </a:solidFill>
                <a:latin typeface="Franklin Gothic Demi" pitchFamily="34" charset="0"/>
              </a:defRPr>
            </a:lvl6pPr>
            <a:lvl7pPr marL="2971800" indent="-228600" algn="ctr" eaLnBrk="0" fontAlgn="base" hangingPunct="0">
              <a:spcBef>
                <a:spcPct val="0"/>
              </a:spcBef>
              <a:spcAft>
                <a:spcPct val="0"/>
              </a:spcAft>
              <a:defRPr b="1">
                <a:solidFill>
                  <a:schemeClr val="tx1"/>
                </a:solidFill>
                <a:latin typeface="Franklin Gothic Demi" pitchFamily="34" charset="0"/>
              </a:defRPr>
            </a:lvl7pPr>
            <a:lvl8pPr marL="3429000" indent="-228600" algn="ctr" eaLnBrk="0" fontAlgn="base" hangingPunct="0">
              <a:spcBef>
                <a:spcPct val="0"/>
              </a:spcBef>
              <a:spcAft>
                <a:spcPct val="0"/>
              </a:spcAft>
              <a:defRPr b="1">
                <a:solidFill>
                  <a:schemeClr val="tx1"/>
                </a:solidFill>
                <a:latin typeface="Franklin Gothic Demi" pitchFamily="34" charset="0"/>
              </a:defRPr>
            </a:lvl8pPr>
            <a:lvl9pPr marL="3886200" indent="-228600" algn="ctr" eaLnBrk="0" fontAlgn="base" hangingPunct="0">
              <a:spcBef>
                <a:spcPct val="0"/>
              </a:spcBef>
              <a:spcAft>
                <a:spcPct val="0"/>
              </a:spcAft>
              <a:defRPr b="1">
                <a:solidFill>
                  <a:schemeClr val="tx1"/>
                </a:solidFill>
                <a:latin typeface="Franklin Gothic Demi" pitchFamily="34" charset="0"/>
              </a:defRPr>
            </a:lvl9pPr>
          </a:lstStyle>
          <a:p>
            <a:pPr algn="l">
              <a:defRPr/>
            </a:pPr>
            <a:r>
              <a:rPr lang="en-US" altLang="en-US" sz="2000" b="0" smtClean="0">
                <a:solidFill>
                  <a:schemeClr val="bg1"/>
                </a:solidFill>
                <a:latin typeface="Arial" charset="0"/>
                <a:ea typeface="ヒラギノ角ゴ Pro W3" pitchFamily="1" charset="-128"/>
              </a:rPr>
              <a:t>Federal Acquisition Service</a:t>
            </a:r>
            <a:endParaRPr lang="en-US" altLang="en-US" sz="2000" b="0" smtClean="0">
              <a:latin typeface="Franklin Gothic Medium" pitchFamily="34" charset="0"/>
              <a:ea typeface="ヒラギノ角ゴ Pro W3" pitchFamily="1" charset="-128"/>
            </a:endParaRPr>
          </a:p>
        </p:txBody>
      </p:sp>
      <p:sp>
        <p:nvSpPr>
          <p:cNvPr id="1033" name="Text Box 9"/>
          <p:cNvSpPr txBox="1">
            <a:spLocks noChangeArrowheads="1"/>
          </p:cNvSpPr>
          <p:nvPr userDrawn="1"/>
        </p:nvSpPr>
        <p:spPr bwMode="auto">
          <a:xfrm>
            <a:off x="4114800" y="10668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a:defRPr b="1">
                <a:solidFill>
                  <a:schemeClr val="tx1"/>
                </a:solidFill>
                <a:latin typeface="Franklin Gothic Demi" pitchFamily="34" charset="0"/>
              </a:defRPr>
            </a:lvl1pPr>
            <a:lvl2pPr marL="742950" indent="-285750">
              <a:defRPr b="1">
                <a:solidFill>
                  <a:schemeClr val="tx1"/>
                </a:solidFill>
                <a:latin typeface="Franklin Gothic Demi" pitchFamily="34" charset="0"/>
              </a:defRPr>
            </a:lvl2pPr>
            <a:lvl3pPr marL="1143000" indent="-228600">
              <a:defRPr b="1">
                <a:solidFill>
                  <a:schemeClr val="tx1"/>
                </a:solidFill>
                <a:latin typeface="Franklin Gothic Demi" pitchFamily="34" charset="0"/>
              </a:defRPr>
            </a:lvl3pPr>
            <a:lvl4pPr marL="1600200" indent="-228600">
              <a:defRPr b="1">
                <a:solidFill>
                  <a:schemeClr val="tx1"/>
                </a:solidFill>
                <a:latin typeface="Franklin Gothic Demi" pitchFamily="34" charset="0"/>
              </a:defRPr>
            </a:lvl4pPr>
            <a:lvl5pPr marL="2057400" indent="-228600">
              <a:defRPr b="1">
                <a:solidFill>
                  <a:schemeClr val="tx1"/>
                </a:solidFill>
                <a:latin typeface="Franklin Gothic Demi" pitchFamily="34" charset="0"/>
              </a:defRPr>
            </a:lvl5pPr>
            <a:lvl6pPr marL="2514600" indent="-228600" algn="ctr" eaLnBrk="0" fontAlgn="base" hangingPunct="0">
              <a:spcBef>
                <a:spcPct val="0"/>
              </a:spcBef>
              <a:spcAft>
                <a:spcPct val="0"/>
              </a:spcAft>
              <a:defRPr b="1">
                <a:solidFill>
                  <a:schemeClr val="tx1"/>
                </a:solidFill>
                <a:latin typeface="Franklin Gothic Demi" pitchFamily="34" charset="0"/>
              </a:defRPr>
            </a:lvl6pPr>
            <a:lvl7pPr marL="2971800" indent="-228600" algn="ctr" eaLnBrk="0" fontAlgn="base" hangingPunct="0">
              <a:spcBef>
                <a:spcPct val="0"/>
              </a:spcBef>
              <a:spcAft>
                <a:spcPct val="0"/>
              </a:spcAft>
              <a:defRPr b="1">
                <a:solidFill>
                  <a:schemeClr val="tx1"/>
                </a:solidFill>
                <a:latin typeface="Franklin Gothic Demi" pitchFamily="34" charset="0"/>
              </a:defRPr>
            </a:lvl7pPr>
            <a:lvl8pPr marL="3429000" indent="-228600" algn="ctr" eaLnBrk="0" fontAlgn="base" hangingPunct="0">
              <a:spcBef>
                <a:spcPct val="0"/>
              </a:spcBef>
              <a:spcAft>
                <a:spcPct val="0"/>
              </a:spcAft>
              <a:defRPr b="1">
                <a:solidFill>
                  <a:schemeClr val="tx1"/>
                </a:solidFill>
                <a:latin typeface="Franklin Gothic Demi" pitchFamily="34" charset="0"/>
              </a:defRPr>
            </a:lvl8pPr>
            <a:lvl9pPr marL="3886200" indent="-228600" algn="ctr" eaLnBrk="0" fontAlgn="base" hangingPunct="0">
              <a:spcBef>
                <a:spcPct val="0"/>
              </a:spcBef>
              <a:spcAft>
                <a:spcPct val="0"/>
              </a:spcAft>
              <a:defRPr b="1">
                <a:solidFill>
                  <a:schemeClr val="tx1"/>
                </a:solidFill>
                <a:latin typeface="Franklin Gothic Demi" pitchFamily="34" charset="0"/>
              </a:defRPr>
            </a:lvl9pPr>
          </a:lstStyle>
          <a:p>
            <a:pPr algn="r">
              <a:defRPr/>
            </a:pPr>
            <a:r>
              <a:rPr lang="en-US" altLang="en-US" sz="1400" smtClean="0">
                <a:solidFill>
                  <a:srgbClr val="4C4C4C"/>
                </a:solidFill>
                <a:latin typeface="Arial" charset="0"/>
                <a:ea typeface="ヒラギノ角ゴ Pro W3" pitchFamily="1" charset="-128"/>
              </a:rPr>
              <a:t>U.S. General Services Administration</a:t>
            </a:r>
            <a:endParaRPr lang="en-US" altLang="en-US" sz="2400" b="0" smtClean="0">
              <a:latin typeface="Franklin Gothic Medium" pitchFamily="34" charset="0"/>
              <a:ea typeface="ヒラギノ角ゴ Pro W3" pitchFamily="1" charset="-128"/>
            </a:endParaRPr>
          </a:p>
        </p:txBody>
      </p:sp>
    </p:spTree>
  </p:cSld>
  <p:clrMap bg1="lt1" tx1="dk1" bg2="lt2" tx2="dk2" accent1="accent1" accent2="accent2" accent3="accent3" accent4="accent4" accent5="accent5" accent6="accent6" hlink="hlink" folHlink="folHlink"/>
  <p:sldLayoutIdLst>
    <p:sldLayoutId id="2147484096"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Lst>
  <p:txStyles>
    <p:titleStyle>
      <a:lvl1pPr algn="l" rtl="0" eaLnBrk="0" fontAlgn="base" hangingPunct="0">
        <a:spcBef>
          <a:spcPct val="0"/>
        </a:spcBef>
        <a:spcAft>
          <a:spcPct val="0"/>
        </a:spcAft>
        <a:defRPr sz="3000" b="1">
          <a:solidFill>
            <a:srgbClr val="005390"/>
          </a:solidFill>
          <a:latin typeface="+mj-lt"/>
          <a:ea typeface="+mj-ea"/>
          <a:cs typeface="+mj-cs"/>
        </a:defRPr>
      </a:lvl1pPr>
      <a:lvl2pPr algn="l" rtl="0" eaLnBrk="0" fontAlgn="base" hangingPunct="0">
        <a:spcBef>
          <a:spcPct val="0"/>
        </a:spcBef>
        <a:spcAft>
          <a:spcPct val="0"/>
        </a:spcAft>
        <a:defRPr sz="3000" b="1">
          <a:solidFill>
            <a:srgbClr val="005390"/>
          </a:solidFill>
          <a:latin typeface="Arial" charset="0"/>
        </a:defRPr>
      </a:lvl2pPr>
      <a:lvl3pPr algn="l" rtl="0" eaLnBrk="0" fontAlgn="base" hangingPunct="0">
        <a:spcBef>
          <a:spcPct val="0"/>
        </a:spcBef>
        <a:spcAft>
          <a:spcPct val="0"/>
        </a:spcAft>
        <a:defRPr sz="3000" b="1">
          <a:solidFill>
            <a:srgbClr val="005390"/>
          </a:solidFill>
          <a:latin typeface="Arial" charset="0"/>
        </a:defRPr>
      </a:lvl3pPr>
      <a:lvl4pPr algn="l" rtl="0" eaLnBrk="0" fontAlgn="base" hangingPunct="0">
        <a:spcBef>
          <a:spcPct val="0"/>
        </a:spcBef>
        <a:spcAft>
          <a:spcPct val="0"/>
        </a:spcAft>
        <a:defRPr sz="3000" b="1">
          <a:solidFill>
            <a:srgbClr val="005390"/>
          </a:solidFill>
          <a:latin typeface="Arial" charset="0"/>
        </a:defRPr>
      </a:lvl4pPr>
      <a:lvl5pPr algn="l" rtl="0" eaLnBrk="0" fontAlgn="base" hangingPunct="0">
        <a:spcBef>
          <a:spcPct val="0"/>
        </a:spcBef>
        <a:spcAft>
          <a:spcPct val="0"/>
        </a:spcAft>
        <a:defRPr sz="3000" b="1">
          <a:solidFill>
            <a:srgbClr val="005390"/>
          </a:solidFill>
          <a:latin typeface="Arial" charset="0"/>
        </a:defRPr>
      </a:lvl5pPr>
      <a:lvl6pPr marL="457200" algn="l" rtl="0" eaLnBrk="0" fontAlgn="base" hangingPunct="0">
        <a:spcBef>
          <a:spcPct val="0"/>
        </a:spcBef>
        <a:spcAft>
          <a:spcPct val="0"/>
        </a:spcAft>
        <a:defRPr sz="3000" b="1">
          <a:solidFill>
            <a:srgbClr val="005390"/>
          </a:solidFill>
          <a:latin typeface="Arial" charset="0"/>
        </a:defRPr>
      </a:lvl6pPr>
      <a:lvl7pPr marL="914400" algn="l" rtl="0" eaLnBrk="0" fontAlgn="base" hangingPunct="0">
        <a:spcBef>
          <a:spcPct val="0"/>
        </a:spcBef>
        <a:spcAft>
          <a:spcPct val="0"/>
        </a:spcAft>
        <a:defRPr sz="3000" b="1">
          <a:solidFill>
            <a:srgbClr val="005390"/>
          </a:solidFill>
          <a:latin typeface="Arial" charset="0"/>
        </a:defRPr>
      </a:lvl7pPr>
      <a:lvl8pPr marL="1371600" algn="l" rtl="0" eaLnBrk="0" fontAlgn="base" hangingPunct="0">
        <a:spcBef>
          <a:spcPct val="0"/>
        </a:spcBef>
        <a:spcAft>
          <a:spcPct val="0"/>
        </a:spcAft>
        <a:defRPr sz="3000" b="1">
          <a:solidFill>
            <a:srgbClr val="005390"/>
          </a:solidFill>
          <a:latin typeface="Arial" charset="0"/>
        </a:defRPr>
      </a:lvl8pPr>
      <a:lvl9pPr marL="1828800" algn="l" rtl="0" eaLnBrk="0" fontAlgn="base" hangingPunct="0">
        <a:spcBef>
          <a:spcPct val="0"/>
        </a:spcBef>
        <a:spcAft>
          <a:spcPct val="0"/>
        </a:spcAft>
        <a:defRPr sz="3000" b="1">
          <a:solidFill>
            <a:srgbClr val="005390"/>
          </a:solidFill>
          <a:latin typeface="Arial" charset="0"/>
        </a:defRPr>
      </a:lvl9pPr>
    </p:titleStyle>
    <p:bodyStyle>
      <a:lvl1pPr marL="342900" indent="-342900" algn="l" rtl="0" eaLnBrk="0" fontAlgn="base" hangingPunct="0">
        <a:spcBef>
          <a:spcPct val="20000"/>
        </a:spcBef>
        <a:spcAft>
          <a:spcPct val="0"/>
        </a:spcAft>
        <a:buClr>
          <a:srgbClr val="990033"/>
        </a:buClr>
        <a:buFont typeface="Wingdings" pitchFamily="2" charset="2"/>
        <a:buChar char="Ø"/>
        <a:defRPr sz="2400">
          <a:solidFill>
            <a:srgbClr val="005390"/>
          </a:solidFill>
          <a:latin typeface="+mn-lt"/>
          <a:ea typeface="+mn-ea"/>
          <a:cs typeface="+mn-cs"/>
        </a:defRPr>
      </a:lvl1pPr>
      <a:lvl2pPr marL="742950" indent="-220663" algn="l" rtl="0" eaLnBrk="0" fontAlgn="base" hangingPunct="0">
        <a:spcBef>
          <a:spcPct val="20000"/>
        </a:spcBef>
        <a:spcAft>
          <a:spcPct val="0"/>
        </a:spcAft>
        <a:buClr>
          <a:srgbClr val="990033"/>
        </a:buClr>
        <a:buFont typeface="Wingdings" pitchFamily="2" charset="2"/>
        <a:buChar char=""/>
        <a:defRPr sz="2400">
          <a:solidFill>
            <a:srgbClr val="005390"/>
          </a:solidFill>
          <a:latin typeface="+mn-lt"/>
        </a:defRPr>
      </a:lvl2pPr>
      <a:lvl3pPr marL="1143000" indent="-228600" algn="l" rtl="0" eaLnBrk="0" fontAlgn="base" hangingPunct="0">
        <a:spcBef>
          <a:spcPct val="20000"/>
        </a:spcBef>
        <a:spcAft>
          <a:spcPct val="0"/>
        </a:spcAft>
        <a:buClr>
          <a:srgbClr val="990033"/>
        </a:buClr>
        <a:buFont typeface="Arial" charset="0"/>
        <a:buChar char="–"/>
        <a:defRPr sz="2400">
          <a:solidFill>
            <a:srgbClr val="005390"/>
          </a:solidFill>
          <a:latin typeface="+mn-lt"/>
        </a:defRPr>
      </a:lvl3pPr>
      <a:lvl4pPr marL="1600200" indent="-228600" algn="l" rtl="0" eaLnBrk="0" fontAlgn="base" hangingPunct="0">
        <a:spcBef>
          <a:spcPct val="20000"/>
        </a:spcBef>
        <a:spcAft>
          <a:spcPct val="0"/>
        </a:spcAft>
        <a:buClr>
          <a:srgbClr val="990033"/>
        </a:buClr>
        <a:buFont typeface="Wingdings" pitchFamily="2" charset="2"/>
        <a:buChar char="§"/>
        <a:defRPr sz="2400">
          <a:solidFill>
            <a:srgbClr val="005390"/>
          </a:solidFill>
          <a:latin typeface="+mn-lt"/>
        </a:defRPr>
      </a:lvl4pPr>
      <a:lvl5pPr marL="20574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5pPr>
      <a:lvl6pPr marL="25146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6pPr>
      <a:lvl7pPr marL="29718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7pPr>
      <a:lvl8pPr marL="34290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8pPr>
      <a:lvl9pPr marL="38862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idx="4294967295"/>
          </p:nvPr>
        </p:nvSpPr>
        <p:spPr>
          <a:xfrm>
            <a:off x="609600" y="3505200"/>
            <a:ext cx="7769225" cy="1887538"/>
          </a:xfrm>
          <a:noFill/>
        </p:spPr>
        <p:txBody>
          <a:bodyPr/>
          <a:lstStyle/>
          <a:p>
            <a:pPr algn="ctr">
              <a:lnSpc>
                <a:spcPct val="80000"/>
              </a:lnSpc>
            </a:pPr>
            <a:r>
              <a:rPr lang="en-US" altLang="en-US" sz="7200" i="1" smtClean="0">
                <a:solidFill>
                  <a:srgbClr val="FF0000"/>
                </a:solidFill>
                <a:latin typeface="Arial Black" pitchFamily="34" charset="0"/>
              </a:rPr>
              <a:t>WHERE IS MY PROPERTY?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Property Inquiry - History</a:t>
            </a:r>
          </a:p>
        </p:txBody>
      </p:sp>
      <p:sp>
        <p:nvSpPr>
          <p:cNvPr id="12291"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12292" name="Picture 7" descr="By clicking on the Sales Information blue hypertext, the current data for the Sales will display for this item." title="Sales Information"/>
          <p:cNvPicPr>
            <a:picLocks noChangeAspect="1" noChangeArrowheads="1"/>
          </p:cNvPicPr>
          <p:nvPr/>
        </p:nvPicPr>
        <p:blipFill>
          <a:blip r:embed="rId3">
            <a:extLst>
              <a:ext uri="{28A0092B-C50C-407E-A947-70E740481C1C}">
                <a14:useLocalDpi xmlns:a14="http://schemas.microsoft.com/office/drawing/2010/main" val="0"/>
              </a:ext>
            </a:extLst>
          </a:blip>
          <a:srcRect l="12607" r="14316"/>
          <a:stretch>
            <a:fillRect/>
          </a:stretch>
        </p:blipFill>
        <p:spPr bwMode="auto">
          <a:xfrm>
            <a:off x="0" y="533400"/>
            <a:ext cx="9144000" cy="6324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2293" name="AutoShape 11" descr="Clicking on the blue hypertext Sales Information, the current data for Sales will display for this item." title="Example - Sales Information"/>
          <p:cNvSpPr>
            <a:spLocks noChangeArrowheads="1"/>
          </p:cNvSpPr>
          <p:nvPr/>
        </p:nvSpPr>
        <p:spPr bwMode="auto">
          <a:xfrm rot="-2484230">
            <a:off x="1349375" y="4692650"/>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Property Inquiry - History</a:t>
            </a:r>
          </a:p>
        </p:txBody>
      </p:sp>
      <p:sp>
        <p:nvSpPr>
          <p:cNvPr id="13315"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13316" name="Picture 8" descr="By clicking on the blue hypertext Sales Information, the current data for Sales will display for the item. This is where you can find the Sales Contracting Officer's information." title="Sales Contracting Officer Information"/>
          <p:cNvPicPr>
            <a:picLocks noChangeAspect="1" noChangeArrowheads="1"/>
          </p:cNvPicPr>
          <p:nvPr/>
        </p:nvPicPr>
        <p:blipFill>
          <a:blip r:embed="rId3">
            <a:extLst>
              <a:ext uri="{28A0092B-C50C-407E-A947-70E740481C1C}">
                <a14:useLocalDpi xmlns:a14="http://schemas.microsoft.com/office/drawing/2010/main" val="0"/>
              </a:ext>
            </a:extLst>
          </a:blip>
          <a:srcRect l="12607" r="14316"/>
          <a:stretch>
            <a:fillRect/>
          </a:stretch>
        </p:blipFill>
        <p:spPr bwMode="auto">
          <a:xfrm>
            <a:off x="-3175" y="533400"/>
            <a:ext cx="9147175" cy="63484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317" name="AutoShape 11" descr="The red arrow points to where the Sales Contracting Officer's information would be on the report." title="Example - Sales Contracting Officer"/>
          <p:cNvSpPr>
            <a:spLocks noChangeArrowheads="1"/>
          </p:cNvSpPr>
          <p:nvPr/>
        </p:nvSpPr>
        <p:spPr bwMode="auto">
          <a:xfrm rot="-2484230">
            <a:off x="3101975" y="5681663"/>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Download Property Reports</a:t>
            </a:r>
          </a:p>
        </p:txBody>
      </p:sp>
      <p:sp>
        <p:nvSpPr>
          <p:cNvPr id="14339"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grpSp>
        <p:nvGrpSpPr>
          <p:cNvPr id="14340" name="Group 1" descr="You can find yoru property and save it in an Excel report for historical purposes. Selecting Download Property Reports, under Report Property Menu, will allow you to pull the data in the same manner you did in Property Inquiry but will download to your computer in an Excel format." title="Download Property Reports"/>
          <p:cNvGrpSpPr>
            <a:grpSpLocks/>
          </p:cNvGrpSpPr>
          <p:nvPr/>
        </p:nvGrpSpPr>
        <p:grpSpPr bwMode="auto">
          <a:xfrm>
            <a:off x="0" y="495300"/>
            <a:ext cx="9144000" cy="6362700"/>
            <a:chOff x="0" y="495300"/>
            <a:chExt cx="9144000" cy="6362700"/>
          </a:xfrm>
        </p:grpSpPr>
        <p:pic>
          <p:nvPicPr>
            <p:cNvPr id="14341" name="Picture 9" descr="The red arrow points to the blue hypertext Download Property Reports." title="Example - Download Property Reports"/>
            <p:cNvPicPr>
              <a:picLocks noChangeAspect="1" noChangeArrowheads="1"/>
            </p:cNvPicPr>
            <p:nvPr/>
          </p:nvPicPr>
          <p:blipFill>
            <a:blip r:embed="rId3">
              <a:extLst>
                <a:ext uri="{28A0092B-C50C-407E-A947-70E740481C1C}">
                  <a14:useLocalDpi xmlns:a14="http://schemas.microsoft.com/office/drawing/2010/main" val="0"/>
                </a:ext>
              </a:extLst>
            </a:blip>
            <a:srcRect t="2" r="2000" b="12228"/>
            <a:stretch>
              <a:fillRect/>
            </a:stretch>
          </p:blipFill>
          <p:spPr bwMode="auto">
            <a:xfrm>
              <a:off x="0" y="495300"/>
              <a:ext cx="9144000" cy="63627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342" name="AutoShape 11"/>
            <p:cNvSpPr>
              <a:spLocks noChangeArrowheads="1"/>
            </p:cNvSpPr>
            <p:nvPr/>
          </p:nvSpPr>
          <p:spPr bwMode="auto">
            <a:xfrm rot="-2753353">
              <a:off x="2119313" y="2414588"/>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Download Property Reports</a:t>
            </a:r>
          </a:p>
        </p:txBody>
      </p:sp>
      <p:sp>
        <p:nvSpPr>
          <p:cNvPr id="15363"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15364" name="Picture 8" descr="This screen is where you can download your property reports. you can obtain thirty days, sixty days, ninety days, one hundred twenty days, or one year from teh date you request of items that have completed screening. You can also request a file of all your items currently screening in the system. Click on the blue Download button to save these reports." title="GSAXcess Download Property Reports"/>
          <p:cNvPicPr>
            <a:picLocks noChangeAspect="1" noChangeArrowheads="1"/>
          </p:cNvPicPr>
          <p:nvPr/>
        </p:nvPicPr>
        <p:blipFill>
          <a:blip r:embed="rId3">
            <a:extLst>
              <a:ext uri="{28A0092B-C50C-407E-A947-70E740481C1C}">
                <a14:useLocalDpi xmlns:a14="http://schemas.microsoft.com/office/drawing/2010/main" val="0"/>
              </a:ext>
            </a:extLst>
          </a:blip>
          <a:srcRect l="12607" r="12607"/>
          <a:stretch>
            <a:fillRect/>
          </a:stretch>
        </p:blipFill>
        <p:spPr bwMode="auto">
          <a:xfrm>
            <a:off x="0" y="495300"/>
            <a:ext cx="9144000" cy="63627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365" name="AutoShape 11" descr="The red arrow points to the timeframe you may choose from, if it is thirty days, sixty days, ninety days, one hundred twenty days or one year." title="History - Download Property Reports"/>
          <p:cNvSpPr>
            <a:spLocks noChangeArrowheads="1"/>
          </p:cNvSpPr>
          <p:nvPr/>
        </p:nvSpPr>
        <p:spPr bwMode="auto">
          <a:xfrm rot="-314143">
            <a:off x="4660900" y="1404938"/>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
        <p:nvSpPr>
          <p:cNvPr id="15366" name="AutoShape 11" descr="The Data Set column provides information on the item and the screening this item is in, Agency Asset Management System, Xcess History, etcetra." title="Example - Download Property Reports continued"/>
          <p:cNvSpPr>
            <a:spLocks noChangeArrowheads="1"/>
          </p:cNvSpPr>
          <p:nvPr/>
        </p:nvSpPr>
        <p:spPr bwMode="auto">
          <a:xfrm rot="-2753353">
            <a:off x="884238" y="2490788"/>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Download Property Reports</a:t>
            </a:r>
          </a:p>
        </p:txBody>
      </p:sp>
      <p:sp>
        <p:nvSpPr>
          <p:cNvPr id="16387"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16388" name="Picture 2" descr="This is the screen where you can download your property reports. You can obtain thirty days, sixty days, ninety days, one hundred twenty days or one year from the date you request of items that have completed screening. Also, you can request a file of all your items currently screening in the system. Click the blue Download button to save. When opening it will give you an error message, click yes and you will see displayed an Excel listing of all your items." title="GSAXcess Download Property Reports"/>
          <p:cNvPicPr>
            <a:picLocks noChangeAspect="1" noChangeArrowheads="1"/>
          </p:cNvPicPr>
          <p:nvPr/>
        </p:nvPicPr>
        <p:blipFill>
          <a:blip r:embed="rId3">
            <a:extLst>
              <a:ext uri="{28A0092B-C50C-407E-A947-70E740481C1C}">
                <a14:useLocalDpi xmlns:a14="http://schemas.microsoft.com/office/drawing/2010/main" val="0"/>
              </a:ext>
            </a:extLst>
          </a:blip>
          <a:srcRect l="12845" t="6851" r="12845" b="5478"/>
          <a:stretch>
            <a:fillRect/>
          </a:stretch>
        </p:blipFill>
        <p:spPr bwMode="auto">
          <a:xfrm>
            <a:off x="0" y="533400"/>
            <a:ext cx="9144000" cy="6324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6389" name="AutoShape 11" descr="The red arrow is pointing to the message if you would like to Open, Save, or Cancel the Excel file that will display all your items." title="Message to open file"/>
          <p:cNvSpPr>
            <a:spLocks noChangeArrowheads="1"/>
          </p:cNvSpPr>
          <p:nvPr/>
        </p:nvSpPr>
        <p:spPr bwMode="auto">
          <a:xfrm rot="-8694081">
            <a:off x="6765925" y="6045200"/>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Download Property Reports</a:t>
            </a:r>
          </a:p>
        </p:txBody>
      </p:sp>
      <p:sp>
        <p:nvSpPr>
          <p:cNvPr id="17411"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17412" name="Picture 2" descr="This is showing how the Excel file will look like with all your items." title="Excel File -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Download Transfer Orders</a:t>
            </a:r>
          </a:p>
        </p:txBody>
      </p:sp>
      <p:sp>
        <p:nvSpPr>
          <p:cNvPr id="18435"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grpSp>
        <p:nvGrpSpPr>
          <p:cNvPr id="18436" name="Group 1" descr="You can find your property by going to Download Transfer Orders under Search and Select Menu. This is a very powerful tool, as all items reported that have requests on them are displayed for you and all items you have requested are in this function." title="Transfer Orders"/>
          <p:cNvGrpSpPr>
            <a:grpSpLocks/>
          </p:cNvGrpSpPr>
          <p:nvPr/>
        </p:nvGrpSpPr>
        <p:grpSpPr bwMode="auto">
          <a:xfrm>
            <a:off x="0" y="495300"/>
            <a:ext cx="9144000" cy="6362700"/>
            <a:chOff x="0" y="495300"/>
            <a:chExt cx="9144000" cy="6362700"/>
          </a:xfrm>
        </p:grpSpPr>
        <p:pic>
          <p:nvPicPr>
            <p:cNvPr id="18437" name="Picture 9" descr="You can find your property by going to Download Transfer Orders which is under Search and Select Menu.  This is a very powerful tool, as all items reported that have requests on them are displayed for you and all items you have requested are in this function" title="Download Transfer Orders"/>
            <p:cNvPicPr>
              <a:picLocks noChangeAspect="1" noChangeArrowheads="1"/>
            </p:cNvPicPr>
            <p:nvPr/>
          </p:nvPicPr>
          <p:blipFill>
            <a:blip r:embed="rId3">
              <a:extLst>
                <a:ext uri="{28A0092B-C50C-407E-A947-70E740481C1C}">
                  <a14:useLocalDpi xmlns:a14="http://schemas.microsoft.com/office/drawing/2010/main" val="0"/>
                </a:ext>
              </a:extLst>
            </a:blip>
            <a:srcRect t="2" r="2000" b="12228"/>
            <a:stretch>
              <a:fillRect/>
            </a:stretch>
          </p:blipFill>
          <p:spPr bwMode="auto">
            <a:xfrm>
              <a:off x="0" y="495300"/>
              <a:ext cx="9144000" cy="63627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438" name="AutoShape 11"/>
            <p:cNvSpPr>
              <a:spLocks noChangeArrowheads="1"/>
            </p:cNvSpPr>
            <p:nvPr/>
          </p:nvSpPr>
          <p:spPr bwMode="auto">
            <a:xfrm rot="-2753353">
              <a:off x="4846638" y="2566988"/>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Download Property Orders</a:t>
            </a:r>
          </a:p>
        </p:txBody>
      </p:sp>
      <p:sp>
        <p:nvSpPr>
          <p:cNvPr id="19459"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19460" name="Picture 11" title="Agency Bureau Code"/>
          <p:cNvPicPr>
            <a:picLocks noChangeAspect="1" noChangeArrowheads="1"/>
          </p:cNvPicPr>
          <p:nvPr/>
        </p:nvPicPr>
        <p:blipFill>
          <a:blip r:embed="rId3">
            <a:extLst>
              <a:ext uri="{28A0092B-C50C-407E-A947-70E740481C1C}">
                <a14:useLocalDpi xmlns:a14="http://schemas.microsoft.com/office/drawing/2010/main" val="0"/>
              </a:ext>
            </a:extLst>
          </a:blip>
          <a:srcRect l="13768" r="16046"/>
          <a:stretch>
            <a:fillRect/>
          </a:stretch>
        </p:blipFill>
        <p:spPr bwMode="auto">
          <a:xfrm>
            <a:off x="0" y="533400"/>
            <a:ext cx="9144000" cy="6324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9461" name="AutoShape 11" descr="Enter your Agency Bureau code and select Search. All records that have requests on them that you have reported will display and their status. From this screen you can print the Transfer Order or download them to your computer by clicking on the PDF or Word Icons below the Transfer Control Number hypertext." title="Agency Bureau Code"/>
          <p:cNvSpPr>
            <a:spLocks noChangeArrowheads="1"/>
          </p:cNvSpPr>
          <p:nvPr/>
        </p:nvSpPr>
        <p:spPr bwMode="auto">
          <a:xfrm rot="-2753353">
            <a:off x="2789238" y="738188"/>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Download Property Orders</a:t>
            </a:r>
          </a:p>
        </p:txBody>
      </p:sp>
      <p:sp>
        <p:nvSpPr>
          <p:cNvPr id="20483"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20485" name="Picture 8" descr="Enter the Requesting Agency Bureau and click Search. All records that hav requests on them that you have reported will display and their status. From this screen you can print the Transfer Order or dowload them to your computer by clicking on the PDF or Word Icons, which is under the Transfer Control Number hypertext." title="Requester Agency Bureau"/>
          <p:cNvPicPr>
            <a:picLocks noChangeAspect="1" noChangeArrowheads="1"/>
          </p:cNvPicPr>
          <p:nvPr/>
        </p:nvPicPr>
        <p:blipFill>
          <a:blip r:embed="rId3">
            <a:extLst>
              <a:ext uri="{28A0092B-C50C-407E-A947-70E740481C1C}">
                <a14:useLocalDpi xmlns:a14="http://schemas.microsoft.com/office/drawing/2010/main" val="0"/>
              </a:ext>
            </a:extLst>
          </a:blip>
          <a:srcRect l="12845" r="14543"/>
          <a:stretch>
            <a:fillRect/>
          </a:stretch>
        </p:blipFill>
        <p:spPr bwMode="auto">
          <a:xfrm>
            <a:off x="-19050" y="533400"/>
            <a:ext cx="9163050" cy="6327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486" name="AutoShape 11" descr="The red arrow points to the Requesting Agency Bureau code, once you enter it then click Search. All records that have requests on them that you have reported will display and their status." title="Example - Requester Agency Bureau"/>
          <p:cNvSpPr>
            <a:spLocks noChangeArrowheads="1"/>
          </p:cNvSpPr>
          <p:nvPr/>
        </p:nvSpPr>
        <p:spPr bwMode="auto">
          <a:xfrm rot="-2753353">
            <a:off x="2789238" y="509588"/>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Cj00787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67000"/>
            <a:ext cx="17748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p:cNvSpPr>
            <a:spLocks noGrp="1"/>
          </p:cNvSpPr>
          <p:nvPr>
            <p:ph type="title"/>
          </p:nvPr>
        </p:nvSpPr>
        <p:spPr>
          <a:xfrm>
            <a:off x="762000" y="0"/>
            <a:ext cx="7769225" cy="523875"/>
          </a:xfrm>
        </p:spPr>
        <p:txBody>
          <a:bodyPr/>
          <a:lstStyle/>
          <a:p>
            <a:pPr algn="ctr"/>
            <a:r>
              <a:rPr lang="en-US" altLang="en-US" sz="2800" smtClean="0">
                <a:solidFill>
                  <a:schemeClr val="tx1"/>
                </a:solidFill>
              </a:rPr>
              <a:t>QUESTIONS?</a:t>
            </a:r>
            <a:endParaRPr lang="en-US" altLang="en-US" sz="2800" smtClean="0"/>
          </a:p>
        </p:txBody>
      </p:sp>
    </p:spTree>
    <p:extLst>
      <p:ext uri="{BB962C8B-B14F-4D97-AF65-F5344CB8AC3E}">
        <p14:creationId xmlns:p14="http://schemas.microsoft.com/office/powerpoint/2010/main" val="3593392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108075"/>
          </a:xfrm>
        </p:spPr>
        <p:txBody>
          <a:bodyPr/>
          <a:lstStyle/>
          <a:p>
            <a:pPr algn="ctr"/>
            <a:r>
              <a:rPr lang="en-US" altLang="en-US" sz="3600" b="0" smtClean="0">
                <a:solidFill>
                  <a:schemeClr val="tx1"/>
                </a:solidFill>
                <a:latin typeface="Franklin Gothic Demi" pitchFamily="34" charset="0"/>
              </a:rPr>
              <a:t>  Where Is My Property?</a:t>
            </a:r>
            <a:r>
              <a:rPr lang="en-US" altLang="en-US" sz="3200" smtClean="0">
                <a:cs typeface="Arial" charset="0"/>
              </a:rPr>
              <a:t/>
            </a:r>
            <a:br>
              <a:rPr lang="en-US" altLang="en-US" sz="3200" smtClean="0">
                <a:cs typeface="Arial" charset="0"/>
              </a:rPr>
            </a:br>
            <a:endParaRPr lang="en-US" altLang="en-US" smtClean="0"/>
          </a:p>
        </p:txBody>
      </p:sp>
      <p:sp>
        <p:nvSpPr>
          <p:cNvPr id="3" name="Content Placeholder 2"/>
          <p:cNvSpPr>
            <a:spLocks noGrp="1"/>
          </p:cNvSpPr>
          <p:nvPr>
            <p:ph idx="1"/>
          </p:nvPr>
        </p:nvSpPr>
        <p:spPr>
          <a:xfrm>
            <a:off x="76200" y="2286000"/>
            <a:ext cx="9067800" cy="4267200"/>
          </a:xfrm>
        </p:spPr>
        <p:txBody>
          <a:bodyPr/>
          <a:lstStyle/>
          <a:p>
            <a:pPr algn="ctr">
              <a:buFont typeface="Wingdings" pitchFamily="2" charset="2"/>
              <a:buNone/>
              <a:defRPr/>
            </a:pPr>
            <a:r>
              <a:rPr lang="en-US" dirty="0" smtClean="0">
                <a:solidFill>
                  <a:schemeClr val="tx1"/>
                </a:solidFill>
                <a:latin typeface="Franklin Gothic Demi" pitchFamily="34" charset="0"/>
              </a:rPr>
              <a:t>I have reported my property, now how can I find the status?</a:t>
            </a:r>
          </a:p>
          <a:p>
            <a:pPr algn="ctr">
              <a:buFont typeface="Wingdings" pitchFamily="2" charset="2"/>
              <a:buNone/>
              <a:defRPr/>
            </a:pPr>
            <a:endParaRPr lang="en-US" dirty="0" smtClean="0">
              <a:solidFill>
                <a:schemeClr val="tx1"/>
              </a:solidFill>
              <a:latin typeface="Franklin Gothic Demi" pitchFamily="34" charset="0"/>
            </a:endParaRPr>
          </a:p>
          <a:p>
            <a:pPr>
              <a:defRPr/>
            </a:pPr>
            <a:endParaRPr lang="en-US" sz="1000" dirty="0" smtClean="0"/>
          </a:p>
          <a:p>
            <a:pPr>
              <a:defRPr/>
            </a:pPr>
            <a:r>
              <a:rPr lang="en-US" sz="1800" b="1" dirty="0" smtClean="0">
                <a:solidFill>
                  <a:schemeClr val="tx1"/>
                </a:solidFill>
                <a:latin typeface="+mj-lt"/>
              </a:rPr>
              <a:t>Once you report your property in </a:t>
            </a:r>
            <a:r>
              <a:rPr lang="en-US" sz="1800" b="1" dirty="0" err="1" smtClean="0">
                <a:solidFill>
                  <a:schemeClr val="tx1"/>
                </a:solidFill>
                <a:latin typeface="+mj-lt"/>
              </a:rPr>
              <a:t>GSAXcess</a:t>
            </a:r>
            <a:r>
              <a:rPr lang="en-US" sz="1800" b="1" dirty="0" smtClean="0">
                <a:solidFill>
                  <a:schemeClr val="tx1"/>
                </a:solidFill>
                <a:latin typeface="+mj-lt"/>
              </a:rPr>
              <a:t>®, it goes through a screening period of approximately 21 days (depending on the type of property).  </a:t>
            </a:r>
          </a:p>
          <a:p>
            <a:pPr>
              <a:defRPr/>
            </a:pPr>
            <a:r>
              <a:rPr lang="en-US" sz="1800" b="1" dirty="0" smtClean="0">
                <a:solidFill>
                  <a:schemeClr val="tx1"/>
                </a:solidFill>
                <a:latin typeface="+mj-lt"/>
              </a:rPr>
              <a:t>If there are no requests for your property, it rolls to the Sales Center you selected when you reported the property.</a:t>
            </a:r>
            <a:endParaRPr lang="en-US" sz="1800" b="1" dirty="0">
              <a:solidFill>
                <a:schemeClr val="tx1"/>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108075"/>
          </a:xfrm>
        </p:spPr>
        <p:txBody>
          <a:bodyPr/>
          <a:lstStyle/>
          <a:p>
            <a:pPr algn="ctr"/>
            <a:r>
              <a:rPr lang="en-US" altLang="en-US" sz="3600" b="0" smtClean="0">
                <a:solidFill>
                  <a:schemeClr val="tx1"/>
                </a:solidFill>
                <a:latin typeface="Franklin Gothic Demi" pitchFamily="34" charset="0"/>
              </a:rPr>
              <a:t>  Where Is My Property?</a:t>
            </a:r>
            <a:r>
              <a:rPr lang="en-US" altLang="en-US" sz="3200" smtClean="0">
                <a:cs typeface="Arial" charset="0"/>
              </a:rPr>
              <a:t/>
            </a:r>
            <a:br>
              <a:rPr lang="en-US" altLang="en-US" sz="3200" smtClean="0">
                <a:cs typeface="Arial" charset="0"/>
              </a:rPr>
            </a:br>
            <a:endParaRPr lang="en-US" altLang="en-US" smtClean="0"/>
          </a:p>
        </p:txBody>
      </p:sp>
      <p:sp>
        <p:nvSpPr>
          <p:cNvPr id="3" name="Content Placeholder 2"/>
          <p:cNvSpPr>
            <a:spLocks noGrp="1"/>
          </p:cNvSpPr>
          <p:nvPr>
            <p:ph idx="1"/>
          </p:nvPr>
        </p:nvSpPr>
        <p:spPr>
          <a:xfrm>
            <a:off x="228600" y="2286000"/>
            <a:ext cx="8915400" cy="4267200"/>
          </a:xfrm>
        </p:spPr>
        <p:txBody>
          <a:bodyPr/>
          <a:lstStyle/>
          <a:p>
            <a:pPr algn="ctr">
              <a:buFont typeface="Wingdings" pitchFamily="2" charset="2"/>
              <a:buNone/>
              <a:defRPr/>
            </a:pPr>
            <a:r>
              <a:rPr lang="en-US" dirty="0" err="1" smtClean="0">
                <a:solidFill>
                  <a:schemeClr val="tx1"/>
                </a:solidFill>
                <a:latin typeface="Franklin Gothic Demi" pitchFamily="34" charset="0"/>
              </a:rPr>
              <a:t>GSAXcess</a:t>
            </a:r>
            <a:r>
              <a:rPr lang="en-US" dirty="0" smtClean="0">
                <a:solidFill>
                  <a:schemeClr val="tx1"/>
                </a:solidFill>
                <a:latin typeface="Franklin Gothic Demi" pitchFamily="34" charset="0"/>
              </a:rPr>
              <a:t>® has several methods for you</a:t>
            </a:r>
          </a:p>
          <a:p>
            <a:pPr algn="ctr">
              <a:buFont typeface="Wingdings" pitchFamily="2" charset="2"/>
              <a:buNone/>
              <a:defRPr/>
            </a:pPr>
            <a:r>
              <a:rPr lang="en-US" dirty="0" smtClean="0">
                <a:solidFill>
                  <a:schemeClr val="tx1"/>
                </a:solidFill>
                <a:latin typeface="Franklin Gothic Demi" pitchFamily="34" charset="0"/>
              </a:rPr>
              <a:t> to find your property’s status</a:t>
            </a:r>
          </a:p>
          <a:p>
            <a:pPr algn="ctr">
              <a:buFont typeface="Wingdings" pitchFamily="2" charset="2"/>
              <a:buNone/>
              <a:defRPr/>
            </a:pPr>
            <a:endParaRPr lang="en-US" dirty="0" smtClean="0">
              <a:solidFill>
                <a:schemeClr val="tx1"/>
              </a:solidFill>
              <a:latin typeface="Franklin Gothic Demi" pitchFamily="34" charset="0"/>
            </a:endParaRPr>
          </a:p>
          <a:p>
            <a:pPr>
              <a:defRPr/>
            </a:pPr>
            <a:endParaRPr lang="en-US" sz="1000" dirty="0" smtClean="0"/>
          </a:p>
          <a:p>
            <a:pPr>
              <a:defRPr/>
            </a:pPr>
            <a:r>
              <a:rPr lang="en-US" sz="1800" b="1" dirty="0" smtClean="0">
                <a:solidFill>
                  <a:schemeClr val="tx1"/>
                </a:solidFill>
                <a:latin typeface="+mj-lt"/>
              </a:rPr>
              <a:t>Property Inquiry – displays history of item from input to Sales</a:t>
            </a:r>
          </a:p>
          <a:p>
            <a:pPr>
              <a:defRPr/>
            </a:pPr>
            <a:r>
              <a:rPr lang="en-US" sz="1800" b="1" dirty="0" smtClean="0">
                <a:solidFill>
                  <a:schemeClr val="tx1"/>
                </a:solidFill>
                <a:latin typeface="+mj-lt"/>
              </a:rPr>
              <a:t>Download Property Reports – same as Property Inquiry but you can download to a spreadsheet</a:t>
            </a:r>
          </a:p>
          <a:p>
            <a:pPr>
              <a:defRPr/>
            </a:pPr>
            <a:r>
              <a:rPr lang="en-US" sz="1800" b="1" dirty="0" smtClean="0">
                <a:solidFill>
                  <a:schemeClr val="tx1"/>
                </a:solidFill>
                <a:latin typeface="+mj-lt"/>
              </a:rPr>
              <a:t>Download Transfer Orders – displays any requests on your reported items, allocations on your requested items, and history of your property requests</a:t>
            </a:r>
            <a:endParaRPr lang="en-US" sz="1800" b="1" dirty="0">
              <a:solidFill>
                <a:schemeClr val="tx1"/>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Property Inquiry– Main Menu</a:t>
            </a:r>
          </a:p>
        </p:txBody>
      </p:sp>
      <p:sp>
        <p:nvSpPr>
          <p:cNvPr id="6147"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grpSp>
        <p:nvGrpSpPr>
          <p:cNvPr id="6148" name="Group 1" descr="Go to the Main Menu on www.gsaxcess.gov and select Property Inquiry under Report Property Menu." title="Property Inquiry"/>
          <p:cNvGrpSpPr>
            <a:grpSpLocks/>
          </p:cNvGrpSpPr>
          <p:nvPr/>
        </p:nvGrpSpPr>
        <p:grpSpPr bwMode="auto">
          <a:xfrm>
            <a:off x="0" y="495300"/>
            <a:ext cx="9144000" cy="6362700"/>
            <a:chOff x="0" y="495300"/>
            <a:chExt cx="9144000" cy="6362700"/>
          </a:xfrm>
        </p:grpSpPr>
        <p:pic>
          <p:nvPicPr>
            <p:cNvPr id="6149" name="Picture 9" descr="Go to the Main Menu on www.gsaxcess.gov and select Property Inquiry under Report Property Menu." title="Main Menu"/>
            <p:cNvPicPr>
              <a:picLocks noChangeAspect="1" noChangeArrowheads="1"/>
            </p:cNvPicPr>
            <p:nvPr/>
          </p:nvPicPr>
          <p:blipFill>
            <a:blip r:embed="rId3">
              <a:extLst>
                <a:ext uri="{28A0092B-C50C-407E-A947-70E740481C1C}">
                  <a14:useLocalDpi xmlns:a14="http://schemas.microsoft.com/office/drawing/2010/main" val="0"/>
                </a:ext>
              </a:extLst>
            </a:blip>
            <a:srcRect t="2" r="2000" b="12228"/>
            <a:stretch>
              <a:fillRect/>
            </a:stretch>
          </p:blipFill>
          <p:spPr bwMode="auto">
            <a:xfrm>
              <a:off x="0" y="495300"/>
              <a:ext cx="9144000" cy="63627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150" name="AutoShape 11"/>
            <p:cNvSpPr>
              <a:spLocks noChangeArrowheads="1"/>
            </p:cNvSpPr>
            <p:nvPr/>
          </p:nvSpPr>
          <p:spPr bwMode="auto">
            <a:xfrm rot="-554497">
              <a:off x="1784350" y="2441575"/>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grpSp>
    </p:spTree>
  </p:cSld>
  <p:clrMapOvr>
    <a:masterClrMapping/>
  </p:clrMapOvr>
  <p:transition spd="med"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Property Inquiry</a:t>
            </a:r>
          </a:p>
        </p:txBody>
      </p:sp>
      <p:sp>
        <p:nvSpPr>
          <p:cNvPr id="7171"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grpSp>
        <p:nvGrpSpPr>
          <p:cNvPr id="7172" name="Group 2" descr="You can enter the Item Control Number or Transfer Control Number. If you do not know the Item Control Number, enter the Activity Address Code. The system will display choices that must be selected. History Files or Master Files. History files are for all items that have completed screening with related records and Master files are all items that are currently still in GSAXcess screening and related history files. Select Internal Propety, Computers for Learning Items, Excess Property or Search All as appropriate. " title="GSAXcess Property Inquiry"/>
          <p:cNvGrpSpPr>
            <a:grpSpLocks/>
          </p:cNvGrpSpPr>
          <p:nvPr/>
        </p:nvGrpSpPr>
        <p:grpSpPr bwMode="auto">
          <a:xfrm>
            <a:off x="0" y="533400"/>
            <a:ext cx="9144000" cy="6324600"/>
            <a:chOff x="0" y="533400"/>
            <a:chExt cx="9144000" cy="6324600"/>
          </a:xfrm>
        </p:grpSpPr>
        <p:pic>
          <p:nvPicPr>
            <p:cNvPr id="7173" name="Picture 7" descr="This is showing an example of how to search for records in Property Inquiry." title="Example of Property Inquiry"/>
            <p:cNvPicPr>
              <a:picLocks noChangeAspect="1" noChangeArrowheads="1"/>
            </p:cNvPicPr>
            <p:nvPr/>
          </p:nvPicPr>
          <p:blipFill>
            <a:blip r:embed="rId3">
              <a:extLst>
                <a:ext uri="{28A0092B-C50C-407E-A947-70E740481C1C}">
                  <a14:useLocalDpi xmlns:a14="http://schemas.microsoft.com/office/drawing/2010/main" val="0"/>
                </a:ext>
              </a:extLst>
            </a:blip>
            <a:srcRect t="2" r="571" b="42401"/>
            <a:stretch>
              <a:fillRect/>
            </a:stretch>
          </p:blipFill>
          <p:spPr bwMode="auto">
            <a:xfrm>
              <a:off x="0" y="533400"/>
              <a:ext cx="9144000" cy="6324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7174" name="Group 1"/>
            <p:cNvGrpSpPr>
              <a:grpSpLocks/>
            </p:cNvGrpSpPr>
            <p:nvPr/>
          </p:nvGrpSpPr>
          <p:grpSpPr bwMode="auto">
            <a:xfrm>
              <a:off x="1204913" y="4727575"/>
              <a:ext cx="6858000" cy="1933575"/>
              <a:chOff x="1204913" y="4727575"/>
              <a:chExt cx="6858000" cy="1933575"/>
            </a:xfrm>
          </p:grpSpPr>
          <p:sp>
            <p:nvSpPr>
              <p:cNvPr id="7175" name="AutoShape 11"/>
              <p:cNvSpPr>
                <a:spLocks noChangeArrowheads="1"/>
              </p:cNvSpPr>
              <p:nvPr/>
            </p:nvSpPr>
            <p:spPr bwMode="auto">
              <a:xfrm rot="-9062553">
                <a:off x="1204913" y="4727575"/>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
            <p:nvSpPr>
              <p:cNvPr id="7176" name="AutoShape 11"/>
              <p:cNvSpPr>
                <a:spLocks noChangeArrowheads="1"/>
              </p:cNvSpPr>
              <p:nvPr/>
            </p:nvSpPr>
            <p:spPr bwMode="auto">
              <a:xfrm rot="-1849364">
                <a:off x="7300913" y="5040313"/>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
            <p:nvSpPr>
              <p:cNvPr id="7177" name="AutoShape 11"/>
              <p:cNvSpPr>
                <a:spLocks noChangeArrowheads="1"/>
              </p:cNvSpPr>
              <p:nvPr/>
            </p:nvSpPr>
            <p:spPr bwMode="auto">
              <a:xfrm rot="-1849364">
                <a:off x="5014913" y="6210300"/>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Property Inquiry</a:t>
            </a:r>
          </a:p>
        </p:txBody>
      </p:sp>
      <p:sp>
        <p:nvSpPr>
          <p:cNvPr id="8195"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8196" name="Picture 9" descr="This screen displays all items currently screening displayed by internal screening first, Computer for Learning, then GSAXcess. The Item Status column displays the Status of the item. It will tell you if the item is in Agency Asset Management Systems Master which is screening internally. Xcess, which is GSAXcess screening. CFL, which is Computers for Learning screening. Transfer Completed, means it has been transferred to a federal agency. Surplus, means it has a request from a State Agency for Surplus Property and is  waiting for five calendar days for completion. Or Donation Completed, means it has been donated. Withdrawn, means the agency has withdrawn the item. Waiver, means the item's control goes back to the Agency. Or Sales, means the item is going to GSA Sales to be auctioned on GSAAuctions." title="Example of Property Inquiry"/>
          <p:cNvPicPr>
            <a:picLocks noChangeAspect="1" noChangeArrowheads="1"/>
          </p:cNvPicPr>
          <p:nvPr/>
        </p:nvPicPr>
        <p:blipFill>
          <a:blip r:embed="rId3">
            <a:extLst>
              <a:ext uri="{28A0092B-C50C-407E-A947-70E740481C1C}">
                <a14:useLocalDpi xmlns:a14="http://schemas.microsoft.com/office/drawing/2010/main" val="0"/>
              </a:ext>
            </a:extLst>
          </a:blip>
          <a:srcRect l="13338" t="15131" r="15163" b="2591"/>
          <a:stretch>
            <a:fillRect/>
          </a:stretch>
        </p:blipFill>
        <p:spPr bwMode="auto">
          <a:xfrm>
            <a:off x="0" y="495300"/>
            <a:ext cx="9144000" cy="63627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7" name="AutoShape 11" descr="The red arrow is pointing to the Item Control Number hypertext to provide information regarding this report." title="Property Inquiry"/>
          <p:cNvSpPr>
            <a:spLocks noChangeArrowheads="1"/>
          </p:cNvSpPr>
          <p:nvPr/>
        </p:nvSpPr>
        <p:spPr bwMode="auto">
          <a:xfrm rot="-9062553">
            <a:off x="595313" y="5718175"/>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
        <p:nvSpPr>
          <p:cNvPr id="8198" name="AutoShape 11" descr="The arrow is pointing to the Surplus Release Date letting you know when the screening will end in GSAXcess before moving into GSA Sales." title="Example - Property Inquiry"/>
          <p:cNvSpPr>
            <a:spLocks noChangeArrowheads="1"/>
          </p:cNvSpPr>
          <p:nvPr/>
        </p:nvSpPr>
        <p:spPr bwMode="auto">
          <a:xfrm rot="-9062553">
            <a:off x="5395913" y="3203575"/>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Property Data Sheet</a:t>
            </a:r>
          </a:p>
        </p:txBody>
      </p:sp>
      <p:sp>
        <p:nvSpPr>
          <p:cNvPr id="9219"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9220" name="Picture 8" descr="This screen displays all the pertinent data for the property item." title="Property Data Sheet"/>
          <p:cNvPicPr>
            <a:picLocks noChangeAspect="1" noChangeArrowheads="1"/>
          </p:cNvPicPr>
          <p:nvPr/>
        </p:nvPicPr>
        <p:blipFill>
          <a:blip r:embed="rId3">
            <a:extLst>
              <a:ext uri="{28A0092B-C50C-407E-A947-70E740481C1C}">
                <a14:useLocalDpi xmlns:a14="http://schemas.microsoft.com/office/drawing/2010/main" val="0"/>
              </a:ext>
            </a:extLst>
          </a:blip>
          <a:srcRect l="12987" r="13635" b="1755"/>
          <a:stretch>
            <a:fillRect/>
          </a:stretch>
        </p:blipFill>
        <p:spPr bwMode="auto">
          <a:xfrm>
            <a:off x="0" y="533400"/>
            <a:ext cx="9144000" cy="64008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221" name="AutoShape 11" descr="The Item Control Number will be at the top of the Property Data Sheet." title="Item Control Number"/>
          <p:cNvSpPr>
            <a:spLocks noChangeArrowheads="1"/>
          </p:cNvSpPr>
          <p:nvPr/>
        </p:nvSpPr>
        <p:spPr bwMode="auto">
          <a:xfrm rot="-9062553">
            <a:off x="1204913" y="917575"/>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
        <p:nvSpPr>
          <p:cNvPr id="9222" name="AutoShape 11" descr="To look at additional pictures on a report, move your cursor over each picture and this image will be shown." title="Additional Pictures"/>
          <p:cNvSpPr>
            <a:spLocks noChangeArrowheads="1"/>
          </p:cNvSpPr>
          <p:nvPr/>
        </p:nvSpPr>
        <p:spPr bwMode="auto">
          <a:xfrm rot="-9062553">
            <a:off x="4633913" y="3660775"/>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Property Inquiry - History</a:t>
            </a:r>
          </a:p>
        </p:txBody>
      </p:sp>
      <p:sp>
        <p:nvSpPr>
          <p:cNvPr id="10243"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10244" name="Picture 9" descr="The screen displays all items that have completed screening and the functionality is the exact same as current screening. The statuses are somewhat different because they normally say History. This is where you will see Sales status. Notice the Sales number and status of Lotted in the status column. By clicking on the blue hypertext Lotted, you will be directed to the Property Data Sheet and Sales Information." title="History - Property Inquiry"/>
          <p:cNvPicPr>
            <a:picLocks noChangeAspect="1" noChangeArrowheads="1"/>
          </p:cNvPicPr>
          <p:nvPr/>
        </p:nvPicPr>
        <p:blipFill>
          <a:blip r:embed="rId3">
            <a:extLst>
              <a:ext uri="{28A0092B-C50C-407E-A947-70E740481C1C}">
                <a14:useLocalDpi xmlns:a14="http://schemas.microsoft.com/office/drawing/2010/main" val="0"/>
              </a:ext>
            </a:extLst>
          </a:blip>
          <a:srcRect l="13080" r="14767"/>
          <a:stretch>
            <a:fillRect/>
          </a:stretch>
        </p:blipFill>
        <p:spPr bwMode="auto">
          <a:xfrm>
            <a:off x="0" y="533400"/>
            <a:ext cx="9144000" cy="63039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245" name="AutoShape 11" descr="The red arrow points to the Transfer Control Number and/or Sales Number. By clicking on the blue hypertext, this will provide additional information regarding this item." title="Transfer Control Number and/or Sales Number"/>
          <p:cNvSpPr>
            <a:spLocks noChangeArrowheads="1"/>
          </p:cNvSpPr>
          <p:nvPr/>
        </p:nvSpPr>
        <p:spPr bwMode="auto">
          <a:xfrm rot="-9062553">
            <a:off x="2532063" y="4956175"/>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
        <p:nvSpPr>
          <p:cNvPr id="10246" name="AutoShape 11" descr="Entering in the Activity Address Code, selecting either History or Master, then selecting either Internal Property, Computers for Learning Items, Excess Property or Search All then clicking on Search. This will provide information for all the reports associated with the Activity Address Code for that agency." title="Activity Address Code"/>
          <p:cNvSpPr>
            <a:spLocks noChangeArrowheads="1"/>
          </p:cNvSpPr>
          <p:nvPr/>
        </p:nvSpPr>
        <p:spPr bwMode="auto">
          <a:xfrm rot="-9062553">
            <a:off x="1646238" y="1833563"/>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19113"/>
          </a:xfrm>
          <a:solidFill>
            <a:schemeClr val="bg1"/>
          </a:solidFill>
        </p:spPr>
        <p:txBody>
          <a:bodyPr/>
          <a:lstStyle/>
          <a:p>
            <a:pPr algn="ctr"/>
            <a:r>
              <a:rPr lang="en-US" altLang="en-US" sz="2800" smtClean="0">
                <a:solidFill>
                  <a:schemeClr val="tx1"/>
                </a:solidFill>
              </a:rPr>
              <a:t>GSAXcess</a:t>
            </a:r>
            <a:r>
              <a:rPr lang="en-US" altLang="en-US" sz="2800" smtClean="0">
                <a:solidFill>
                  <a:schemeClr val="tx1"/>
                </a:solidFill>
                <a:cs typeface="Arial" charset="0"/>
              </a:rPr>
              <a:t>® Property Inquiry - Sales</a:t>
            </a:r>
          </a:p>
        </p:txBody>
      </p:sp>
      <p:sp>
        <p:nvSpPr>
          <p:cNvPr id="11267" name="Rectangle 4" descr="Decorative Image" title="Decorative Image"/>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pic>
        <p:nvPicPr>
          <p:cNvPr id="11268" name="Picture 2" descr="This is where you will see Sales status. Notice the Sales number and status of Lotted in the status column. By clicking on the Lotted blue hypertext, you will be directed to the Property Data Sheet and Sales Information." title="Sales - Property Inquiry"/>
          <p:cNvPicPr>
            <a:picLocks noChangeAspect="1" noChangeArrowheads="1"/>
          </p:cNvPicPr>
          <p:nvPr/>
        </p:nvPicPr>
        <p:blipFill>
          <a:blip r:embed="rId3">
            <a:extLst>
              <a:ext uri="{28A0092B-C50C-407E-A947-70E740481C1C}">
                <a14:useLocalDpi xmlns:a14="http://schemas.microsoft.com/office/drawing/2010/main" val="0"/>
              </a:ext>
            </a:extLst>
          </a:blip>
          <a:srcRect l="13770" r="15424"/>
          <a:stretch>
            <a:fillRect/>
          </a:stretch>
        </p:blipFill>
        <p:spPr bwMode="auto">
          <a:xfrm>
            <a:off x="0" y="533400"/>
            <a:ext cx="9144000" cy="6324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1269" name="AutoShape 11" descr="The red arrow points to the Lotted blue hypertext. Clicking on the blue hypertext will direct you to the Property Data Sheet and Sales Information." title="Example - Sales"/>
          <p:cNvSpPr>
            <a:spLocks noChangeArrowheads="1"/>
          </p:cNvSpPr>
          <p:nvPr/>
        </p:nvSpPr>
        <p:spPr bwMode="auto">
          <a:xfrm rot="-9062553">
            <a:off x="6157913" y="3965575"/>
            <a:ext cx="762000" cy="450850"/>
          </a:xfrm>
          <a:prstGeom prst="leftArrow">
            <a:avLst>
              <a:gd name="adj1" fmla="val 50000"/>
              <a:gd name="adj2" fmla="val 42254"/>
            </a:avLst>
          </a:prstGeom>
          <a:solidFill>
            <a:srgbClr val="FF0000"/>
          </a:solidFill>
          <a:ln w="9525">
            <a:solidFill>
              <a:schemeClr val="tx1"/>
            </a:solidFill>
            <a:miter lim="800000"/>
            <a:headEnd/>
            <a:tailEnd/>
          </a:ln>
        </p:spPr>
        <p:txBody>
          <a:bodyPr wrap="none" anchor="ctr"/>
          <a:lstStyle>
            <a:lvl1pPr algn="l">
              <a:spcBef>
                <a:spcPct val="20000"/>
              </a:spcBef>
              <a:buClr>
                <a:srgbClr val="990033"/>
              </a:buClr>
              <a:buFont typeface="Wingdings" pitchFamily="2" charset="2"/>
              <a:buChar char="Ø"/>
              <a:defRPr sz="2400">
                <a:solidFill>
                  <a:srgbClr val="005390"/>
                </a:solidFill>
                <a:latin typeface="Arial" charset="0"/>
              </a:defRPr>
            </a:lvl1pPr>
            <a:lvl2pPr marL="742950" indent="-285750" algn="l">
              <a:spcBef>
                <a:spcPct val="20000"/>
              </a:spcBef>
              <a:buClr>
                <a:srgbClr val="990033"/>
              </a:buClr>
              <a:buFont typeface="Wingdings" pitchFamily="2" charset="2"/>
              <a:buChar char=""/>
              <a:defRPr sz="2400">
                <a:solidFill>
                  <a:srgbClr val="005390"/>
                </a:solidFill>
                <a:latin typeface="Arial" charset="0"/>
              </a:defRPr>
            </a:lvl2pPr>
            <a:lvl3pPr marL="1143000" indent="-228600" algn="l">
              <a:spcBef>
                <a:spcPct val="20000"/>
              </a:spcBef>
              <a:buClr>
                <a:srgbClr val="990033"/>
              </a:buClr>
              <a:buFont typeface="Arial" charset="0"/>
              <a:buChar char="–"/>
              <a:defRPr sz="2400">
                <a:solidFill>
                  <a:srgbClr val="005390"/>
                </a:solidFill>
                <a:latin typeface="Arial" charset="0"/>
              </a:defRPr>
            </a:lvl3pPr>
            <a:lvl4pPr marL="1600200" indent="-228600" algn="l">
              <a:spcBef>
                <a:spcPct val="20000"/>
              </a:spcBef>
              <a:buClr>
                <a:srgbClr val="990033"/>
              </a:buClr>
              <a:buFont typeface="Wingdings" pitchFamily="2" charset="2"/>
              <a:buChar char="§"/>
              <a:defRPr sz="2400">
                <a:solidFill>
                  <a:srgbClr val="005390"/>
                </a:solidFill>
                <a:latin typeface="Arial" charset="0"/>
              </a:defRPr>
            </a:lvl4pPr>
            <a:lvl5pPr marL="2057400" indent="-228600" algn="l">
              <a:spcBef>
                <a:spcPct val="20000"/>
              </a:spcBef>
              <a:buClr>
                <a:srgbClr val="990033"/>
              </a:buClr>
              <a:buFont typeface="Wingdings" pitchFamily="2" charset="2"/>
              <a:buChar char="ú"/>
              <a:defRPr sz="2400">
                <a:solidFill>
                  <a:srgbClr val="005390"/>
                </a:solidFill>
                <a:latin typeface="Arial" charset="0"/>
              </a:defRPr>
            </a:lvl5pPr>
            <a:lvl6pPr marL="25146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6pPr>
            <a:lvl7pPr marL="29718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7pPr>
            <a:lvl8pPr marL="34290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8pPr>
            <a:lvl9pPr marL="3886200" indent="-228600" eaLnBrk="0" fontAlgn="base" hangingPunct="0">
              <a:spcBef>
                <a:spcPct val="20000"/>
              </a:spcBef>
              <a:spcAft>
                <a:spcPct val="0"/>
              </a:spcAft>
              <a:buClr>
                <a:srgbClr val="990033"/>
              </a:buClr>
              <a:buFont typeface="Wingdings" pitchFamily="2" charset="2"/>
              <a:buChar char="ú"/>
              <a:defRPr sz="2400">
                <a:solidFill>
                  <a:srgbClr val="005390"/>
                </a:solidFill>
                <a:latin typeface="Arial" charset="0"/>
              </a:defRPr>
            </a:lvl9pPr>
          </a:lstStyle>
          <a:p>
            <a:pPr algn="ctr">
              <a:spcBef>
                <a:spcPct val="0"/>
              </a:spcBef>
              <a:buClrTx/>
              <a:buFontTx/>
              <a:buNone/>
            </a:pPr>
            <a:endParaRPr lang="en-US" altLang="en-US" sz="1800">
              <a:solidFill>
                <a:schemeClr val="tx1"/>
              </a:solidFill>
              <a:latin typeface="Franklin Gothic Dem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Franklin Gothic Demi"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Franklin Gothic Demi" pitchFamily="34"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9225</TotalTime>
  <Words>1169</Words>
  <Application>Microsoft Office PowerPoint</Application>
  <PresentationFormat>On-screen Show (4:3)</PresentationFormat>
  <Paragraphs>68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GSA Powerpoint template</vt:lpstr>
      <vt:lpstr>WHERE IS MY PROPERTY?</vt:lpstr>
      <vt:lpstr>  Where Is My Property? </vt:lpstr>
      <vt:lpstr>  Where Is My Property? </vt:lpstr>
      <vt:lpstr>GSAXcess® Property Inquiry– Main Menu</vt:lpstr>
      <vt:lpstr>GSAXcess® Property Inquiry</vt:lpstr>
      <vt:lpstr>GSAXcess® Property Inquiry</vt:lpstr>
      <vt:lpstr>GSAXcess® Property Data Sheet</vt:lpstr>
      <vt:lpstr>GSAXcess® Property Inquiry - History</vt:lpstr>
      <vt:lpstr>GSAXcess® Property Inquiry - Sales</vt:lpstr>
      <vt:lpstr>GSAXcess® Property Inquiry - History</vt:lpstr>
      <vt:lpstr>GSAXcess® Property Inquiry - History</vt:lpstr>
      <vt:lpstr>GSAXcess® Download Property Reports</vt:lpstr>
      <vt:lpstr>GSAXcess® Download Property Reports</vt:lpstr>
      <vt:lpstr>GSAXcess® Download Property Reports</vt:lpstr>
      <vt:lpstr>GSAXcess® Download Property Reports</vt:lpstr>
      <vt:lpstr>GSAXcess® Download Transfer Orders</vt:lpstr>
      <vt:lpstr>GSAXcess® Download Property Orders</vt:lpstr>
      <vt:lpstr>GSAXcess® Download Property Orders</vt:lpstr>
      <vt:lpstr>QUESTIONS?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GSAXcess</dc:title>
  <dc:creator>FAS-GSA</dc:creator>
  <cp:lastModifiedBy>GiridharCViswanatham</cp:lastModifiedBy>
  <cp:revision>339</cp:revision>
  <dcterms:created xsi:type="dcterms:W3CDTF">2003-06-23T13:42:10Z</dcterms:created>
  <dcterms:modified xsi:type="dcterms:W3CDTF">2018-03-08T22:31:36Z</dcterms:modified>
</cp:coreProperties>
</file>